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5"/>
  </p:notesMasterIdLst>
  <p:handoutMasterIdLst>
    <p:handoutMasterId r:id="rId36"/>
  </p:handoutMasterIdLst>
  <p:sldIdLst>
    <p:sldId id="256" r:id="rId2"/>
    <p:sldId id="285" r:id="rId3"/>
    <p:sldId id="276" r:id="rId4"/>
    <p:sldId id="289" r:id="rId5"/>
    <p:sldId id="281" r:id="rId6"/>
    <p:sldId id="282" r:id="rId7"/>
    <p:sldId id="257" r:id="rId8"/>
    <p:sldId id="258" r:id="rId9"/>
    <p:sldId id="259" r:id="rId10"/>
    <p:sldId id="260" r:id="rId11"/>
    <p:sldId id="261" r:id="rId12"/>
    <p:sldId id="262" r:id="rId13"/>
    <p:sldId id="277" r:id="rId14"/>
    <p:sldId id="263" r:id="rId15"/>
    <p:sldId id="264" r:id="rId16"/>
    <p:sldId id="271" r:id="rId17"/>
    <p:sldId id="265" r:id="rId18"/>
    <p:sldId id="283" r:id="rId19"/>
    <p:sldId id="272" r:id="rId20"/>
    <p:sldId id="266" r:id="rId21"/>
    <p:sldId id="273" r:id="rId22"/>
    <p:sldId id="284" r:id="rId23"/>
    <p:sldId id="267" r:id="rId24"/>
    <p:sldId id="274" r:id="rId25"/>
    <p:sldId id="275" r:id="rId26"/>
    <p:sldId id="268" r:id="rId27"/>
    <p:sldId id="280" r:id="rId28"/>
    <p:sldId id="278" r:id="rId29"/>
    <p:sldId id="279" r:id="rId30"/>
    <p:sldId id="287" r:id="rId31"/>
    <p:sldId id="288" r:id="rId32"/>
    <p:sldId id="286" r:id="rId33"/>
    <p:sldId id="269" r:id="rId3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276" autoAdjust="0"/>
  </p:normalViewPr>
  <p:slideViewPr>
    <p:cSldViewPr>
      <p:cViewPr varScale="1">
        <p:scale>
          <a:sx n="74" d="100"/>
          <a:sy n="74" d="100"/>
        </p:scale>
        <p:origin x="-1854" y="-96"/>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1613" y="-8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smtClean="0"/>
            </a:lvl1pPr>
          </a:lstStyle>
          <a:p>
            <a:pPr>
              <a:defRPr/>
            </a:pPr>
            <a:r>
              <a:rPr lang="en-US" smtClean="0"/>
              <a:t>Geob 479</a:t>
            </a:r>
            <a:endParaRPr lang="en-US"/>
          </a:p>
        </p:txBody>
      </p:sp>
      <p:sp>
        <p:nvSpPr>
          <p:cNvPr id="9011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smtClean="0"/>
            </a:lvl1pPr>
          </a:lstStyle>
          <a:p>
            <a:pPr>
              <a:defRPr/>
            </a:pPr>
            <a:fld id="{A4B12262-FF72-4D13-8C63-BA3E0F4A9315}" type="datetime6">
              <a:rPr lang="en-US" smtClean="0"/>
              <a:t>March 12</a:t>
            </a:fld>
            <a:endParaRPr lang="en-US"/>
          </a:p>
        </p:txBody>
      </p:sp>
      <p:sp>
        <p:nvSpPr>
          <p:cNvPr id="9011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smtClean="0"/>
            </a:lvl1pPr>
          </a:lstStyle>
          <a:p>
            <a:pPr>
              <a:defRPr/>
            </a:pPr>
            <a:r>
              <a:rPr lang="en-US" smtClean="0"/>
              <a:t>Brian Klinkenberg</a:t>
            </a:r>
            <a:endParaRPr lang="en-US"/>
          </a:p>
        </p:txBody>
      </p:sp>
      <p:sp>
        <p:nvSpPr>
          <p:cNvPr id="9011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D3A2E370-2186-40F1-93CC-B2BAF7BF0651}" type="slidenum">
              <a:rPr lang="en-US"/>
              <a:pPr>
                <a:defRPr/>
              </a:pPr>
              <a:t>‹#›</a:t>
            </a:fld>
            <a:endParaRPr lang="en-US"/>
          </a:p>
        </p:txBody>
      </p:sp>
    </p:spTree>
    <p:extLst>
      <p:ext uri="{BB962C8B-B14F-4D97-AF65-F5344CB8AC3E}">
        <p14:creationId xmlns:p14="http://schemas.microsoft.com/office/powerpoint/2010/main" val="275696764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smtClean="0"/>
            </a:lvl1pPr>
          </a:lstStyle>
          <a:p>
            <a:pPr>
              <a:defRPr/>
            </a:pPr>
            <a:r>
              <a:rPr lang="en-US" smtClean="0"/>
              <a:t>Geob 479</a:t>
            </a:r>
            <a:endParaRPr lang="en-US"/>
          </a:p>
        </p:txBody>
      </p:sp>
      <p:sp>
        <p:nvSpPr>
          <p:cNvPr id="6963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smtClean="0"/>
            </a:lvl1pPr>
          </a:lstStyle>
          <a:p>
            <a:pPr>
              <a:defRPr/>
            </a:pPr>
            <a:fld id="{448AAD5B-750E-40C3-8511-F7F997C8697D}" type="datetime6">
              <a:rPr lang="en-US" smtClean="0"/>
              <a:t>March 12</a:t>
            </a:fld>
            <a:endParaRPr lang="en-US"/>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9637" name="Rectangle 5"/>
          <p:cNvSpPr>
            <a:spLocks noGrp="1" noChangeArrowheads="1"/>
          </p:cNvSpPr>
          <p:nvPr>
            <p:ph type="body" sz="quarter" idx="3"/>
          </p:nvPr>
        </p:nvSpPr>
        <p:spPr bwMode="auto">
          <a:xfrm>
            <a:off x="731840"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963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smtClean="0"/>
            </a:lvl1pPr>
          </a:lstStyle>
          <a:p>
            <a:pPr>
              <a:defRPr/>
            </a:pPr>
            <a:r>
              <a:rPr lang="en-US" smtClean="0"/>
              <a:t>Brian Klinkenberg</a:t>
            </a:r>
            <a:endParaRPr lang="en-US"/>
          </a:p>
        </p:txBody>
      </p:sp>
      <p:sp>
        <p:nvSpPr>
          <p:cNvPr id="6963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87F073DE-AFB3-4CDC-B18C-BF7EB2F83CF4}" type="slidenum">
              <a:rPr lang="en-US"/>
              <a:pPr>
                <a:defRPr/>
              </a:pPr>
              <a:t>‹#›</a:t>
            </a:fld>
            <a:endParaRPr lang="en-US"/>
          </a:p>
        </p:txBody>
      </p:sp>
    </p:spTree>
    <p:extLst>
      <p:ext uri="{BB962C8B-B14F-4D97-AF65-F5344CB8AC3E}">
        <p14:creationId xmlns:p14="http://schemas.microsoft.com/office/powerpoint/2010/main" val="2212287450"/>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ography.about.com/cs/medicalgeography/a/cholera.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1</a:t>
            </a:fld>
            <a:endParaRPr lang="en-US"/>
          </a:p>
        </p:txBody>
      </p:sp>
      <p:sp>
        <p:nvSpPr>
          <p:cNvPr id="5" name="Date Placeholder 4"/>
          <p:cNvSpPr>
            <a:spLocks noGrp="1"/>
          </p:cNvSpPr>
          <p:nvPr>
            <p:ph type="dt" idx="11"/>
          </p:nvPr>
        </p:nvSpPr>
        <p:spPr/>
        <p:txBody>
          <a:bodyPr/>
          <a:lstStyle/>
          <a:p>
            <a:pPr>
              <a:defRPr/>
            </a:pPr>
            <a:fld id="{060074F4-BEE8-45A0-A22B-9B02D9D17B8B}"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BE24224-AC31-4A04-AA7E-348339E8BA13}" type="slidenum">
              <a:rPr lang="en-US"/>
              <a:pPr/>
              <a:t>19</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smtClean="0"/>
              <a:t>The map on the left shows all counties without a hospital or having a hospital greater than 35 minutes away (assumed max time for emergency transport).  Houston, shown in the figure on the right, has 51 hospitals. The only public hospital in the area provides 36 percent of the area's Medicaid and uncompensated care. In addition, five hospitals combine to provide 70 percent of care to the uninsured. </a:t>
            </a:r>
          </a:p>
        </p:txBody>
      </p:sp>
      <p:sp>
        <p:nvSpPr>
          <p:cNvPr id="5" name="Date Placeholder 4"/>
          <p:cNvSpPr>
            <a:spLocks noGrp="1"/>
          </p:cNvSpPr>
          <p:nvPr>
            <p:ph type="dt" idx="10"/>
          </p:nvPr>
        </p:nvSpPr>
        <p:spPr/>
        <p:txBody>
          <a:bodyPr/>
          <a:lstStyle/>
          <a:p>
            <a:pPr>
              <a:defRPr/>
            </a:pPr>
            <a:fld id="{8B000D7A-6BF0-414C-8ED0-C20BB087CFB0}"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55834A9-BD3D-4771-8042-FDAAF37D5EEC}" type="slidenum">
              <a:rPr lang="en-US"/>
              <a:pPr/>
              <a:t>20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The lay perspective emphasizes a definite split between lay and expert views on the value and quality of pharmaceuticals, drug therapy and pharmacy services, as well as in their assessment of risk.  Participants voiced spontaneous criticism of the roles of both physicians and pharmacists in drug therapy; and expressed concern about the quality and safety of pharmaceuticals. Ignorance of health issues was seen to be a particular characteristic of the lower socioeconomic groups, and was considered to be an important obstacle to health education </a:t>
            </a:r>
            <a:r>
              <a:rPr lang="en-US" dirty="0" err="1" smtClean="0"/>
              <a:t>programmes</a:t>
            </a:r>
            <a:r>
              <a:rPr lang="en-US" dirty="0" smtClean="0"/>
              <a:t>.</a:t>
            </a:r>
          </a:p>
          <a:p>
            <a:pPr eaLnBrk="1" hangingPunct="1"/>
            <a:endParaRPr lang="en-US" dirty="0" smtClean="0"/>
          </a:p>
          <a:p>
            <a:pPr eaLnBrk="1" hangingPunct="1"/>
            <a:r>
              <a:rPr lang="en-US" dirty="0" smtClean="0"/>
              <a:t>Whether or not, when allowing</a:t>
            </a:r>
            <a:r>
              <a:rPr lang="en-US" baseline="0" dirty="0" smtClean="0"/>
              <a:t> for a plant to open that would process toxic wastes, the concerns of the people about the effects on their health should be given equal weight to the economic concerns.</a:t>
            </a:r>
            <a:endParaRPr lang="en-US" dirty="0" smtClean="0"/>
          </a:p>
        </p:txBody>
      </p:sp>
      <p:sp>
        <p:nvSpPr>
          <p:cNvPr id="5" name="Date Placeholder 4"/>
          <p:cNvSpPr>
            <a:spLocks noGrp="1"/>
          </p:cNvSpPr>
          <p:nvPr>
            <p:ph type="dt" idx="10"/>
          </p:nvPr>
        </p:nvSpPr>
        <p:spPr/>
        <p:txBody>
          <a:bodyPr/>
          <a:lstStyle/>
          <a:p>
            <a:pPr>
              <a:defRPr/>
            </a:pPr>
            <a:fld id="{9ABCAA08-F68C-4B85-8BBA-3910DBA80B33}"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http://www.epa.gov/Compliance/environmentaljustice/interagency/   http://www.njeja.org/</a:t>
            </a:r>
            <a:endParaRPr lang="en-US" dirty="0"/>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22</a:t>
            </a:fld>
            <a:endParaRPr lang="en-US"/>
          </a:p>
        </p:txBody>
      </p:sp>
      <p:sp>
        <p:nvSpPr>
          <p:cNvPr id="5" name="Date Placeholder 4"/>
          <p:cNvSpPr>
            <a:spLocks noGrp="1"/>
          </p:cNvSpPr>
          <p:nvPr>
            <p:ph type="dt" idx="11"/>
          </p:nvPr>
        </p:nvSpPr>
        <p:spPr/>
        <p:txBody>
          <a:bodyPr/>
          <a:lstStyle/>
          <a:p>
            <a:pPr>
              <a:defRPr/>
            </a:pPr>
            <a:fld id="{04637146-E9E7-4701-84EC-AFB29C2464AA}"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1B138571-D7AF-4679-973D-59F5FE29CB2A}" type="slidenum">
              <a:rPr lang="en-US"/>
              <a:pPr/>
              <a:t>23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US" dirty="0" smtClean="0"/>
              <a:t>‘‘medical issues are a necessary, but insufficient, focus in developing cultural geographies of health and healing. Putting gender, ‘race’, disability and sexual orientation onto the agenda will provide an opportunity to understand difference and resistance to medical models of health.’’ (</a:t>
            </a:r>
            <a:r>
              <a:rPr lang="en-US" dirty="0" err="1" smtClean="0"/>
              <a:t>Gesler</a:t>
            </a:r>
            <a:r>
              <a:rPr lang="en-US" dirty="0" smtClean="0"/>
              <a:t> &amp; Kearns, (2002). p. 7)</a:t>
            </a:r>
          </a:p>
        </p:txBody>
      </p:sp>
      <p:sp>
        <p:nvSpPr>
          <p:cNvPr id="5" name="Date Placeholder 4"/>
          <p:cNvSpPr>
            <a:spLocks noGrp="1"/>
          </p:cNvSpPr>
          <p:nvPr>
            <p:ph type="dt" idx="10"/>
          </p:nvPr>
        </p:nvSpPr>
        <p:spPr/>
        <p:txBody>
          <a:bodyPr/>
          <a:lstStyle/>
          <a:p>
            <a:pPr>
              <a:defRPr/>
            </a:pPr>
            <a:fld id="{CD48B34F-FB57-4871-AC46-72636DEF5A4C}"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4C4073A-DBA3-4FDE-8277-CF7DEDE7D301}" type="slidenum">
              <a:rPr lang="en-US"/>
              <a:pPr/>
              <a:t>24</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smtClean="0"/>
              <a:t>socioeconomic factors put more than the very poor at a health disadvantage, a relatively uncritical examination of the shape of this gradient and/or data limitations has tended to leave the reader with a feeling that the relationship between socioeconomic position and risk of poor health or death is linear. The reality is very far from that - at least with respect to the relationship between household income and risk of death. The right figure shows how decidedly non-linear the relationship is when examined using the National Longitudinal Mortality Study, a cohort of over one million people whose mortality experience was prospectively examined over almost a decade. As can be seen, the increased risk associated with income differences is greatest among the bottom third of the income distribution and diminishes rapidly with increasing income after that point. </a:t>
            </a:r>
          </a:p>
        </p:txBody>
      </p:sp>
      <p:sp>
        <p:nvSpPr>
          <p:cNvPr id="5" name="Date Placeholder 4"/>
          <p:cNvSpPr>
            <a:spLocks noGrp="1"/>
          </p:cNvSpPr>
          <p:nvPr>
            <p:ph type="dt" idx="10"/>
          </p:nvPr>
        </p:nvSpPr>
        <p:spPr/>
        <p:txBody>
          <a:bodyPr/>
          <a:lstStyle/>
          <a:p>
            <a:pPr>
              <a:defRPr/>
            </a:pPr>
            <a:fld id="{FA8C3697-150F-4AC8-AD3C-26BFEA889286}"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 Green, whose thirty-year reign of terror saw him regularly moved to new locations throughout his career. Staggeringly, these nodes on a spatial network were all found within a single Irish County, Donegal, as was graphically portrayed in RTE’s Prime Time on November 26</a:t>
            </a:r>
            <a:r>
              <a:rPr lang="en-US" baseline="30000" dirty="0" smtClean="0"/>
              <a:t>th</a:t>
            </a:r>
            <a:r>
              <a:rPr lang="en-US" dirty="0" smtClean="0"/>
              <a:t> and which is redrawn below. http://nuimgeography.wordpress.com/category/health-geography/</a:t>
            </a:r>
          </a:p>
          <a:p>
            <a:endParaRPr lang="en-US" dirty="0" smtClean="0"/>
          </a:p>
          <a:p>
            <a:r>
              <a:rPr lang="en-US" dirty="0" smtClean="0"/>
              <a:t>This also relates</a:t>
            </a:r>
            <a:r>
              <a:rPr lang="en-US" baseline="0" dirty="0" smtClean="0"/>
              <a:t> to </a:t>
            </a:r>
            <a:r>
              <a:rPr lang="en-US" dirty="0" smtClean="0"/>
              <a:t>social constraints on human action present in the Humanistic view</a:t>
            </a:r>
            <a:r>
              <a:rPr lang="en-US" baseline="0" dirty="0" smtClean="0"/>
              <a:t> of </a:t>
            </a:r>
            <a:r>
              <a:rPr lang="en-US" baseline="0" smtClean="0"/>
              <a:t>health geography.</a:t>
            </a:r>
            <a:endParaRPr lang="en-US" dirty="0"/>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25</a:t>
            </a:fld>
            <a:endParaRPr lang="en-US"/>
          </a:p>
        </p:txBody>
      </p:sp>
      <p:sp>
        <p:nvSpPr>
          <p:cNvPr id="5" name="Date Placeholder 4"/>
          <p:cNvSpPr>
            <a:spLocks noGrp="1"/>
          </p:cNvSpPr>
          <p:nvPr>
            <p:ph type="dt" idx="11"/>
          </p:nvPr>
        </p:nvSpPr>
        <p:spPr/>
        <p:txBody>
          <a:bodyPr/>
          <a:lstStyle/>
          <a:p>
            <a:pPr>
              <a:defRPr/>
            </a:pPr>
            <a:fld id="{12D7BF39-C561-4F73-92A9-55147FCB03A2}"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8A83284-F942-43E5-8EF4-606591432F50}" type="slidenum">
              <a:rPr lang="en-US"/>
              <a:pPr/>
              <a:t>26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An analysis of these narratives revealed that, consistent with socioeconomic limitations, concerns over exposing ones body loomed large in women’s reasons for delaying obtaining a PAP smear to test for cervical cancer. In particular, feelings of shyness and embarrassment were encountered among Maori and Pacific women for whom exposing their bodies in the process of smear taking compromises cultural beliefs about sacredness.  Medical geography is therefore moving beyond its ethnocentric foundations to highlight the variability of meanings, cultural practices and material conditions shaping people's relationships to disease, illness, health and medicine. In particular, </a:t>
            </a:r>
            <a:r>
              <a:rPr lang="en-US" dirty="0" err="1" smtClean="0"/>
              <a:t>Gesler</a:t>
            </a:r>
            <a:r>
              <a:rPr lang="en-US" dirty="0" smtClean="0"/>
              <a:t> (1991) has advocated studies of `folk' medicine because it serves the majority of people in developing countries: ``If social scientists are really interested in the health of all the world's inhabitants, then they must study non-professional traditional healing. . .research is trickling in but there is not nearly enough'‘ The aims of the paper are three fold: first, to advance the debate surrounding the </a:t>
            </a:r>
            <a:r>
              <a:rPr lang="en-US" dirty="0" err="1" smtClean="0"/>
              <a:t>conceptualisation</a:t>
            </a:r>
            <a:r>
              <a:rPr lang="en-US" dirty="0" smtClean="0"/>
              <a:t> of medicine and health through examination of literature on African medicinal systems; secondly, to examine in detail the health care system of the </a:t>
            </a:r>
            <a:r>
              <a:rPr lang="en-US" dirty="0" err="1" smtClean="0"/>
              <a:t>Jola</a:t>
            </a:r>
            <a:r>
              <a:rPr lang="en-US" dirty="0" smtClean="0"/>
              <a:t> of The Gambia, documenting indigenous human and </a:t>
            </a:r>
            <a:r>
              <a:rPr lang="en-US" dirty="0" err="1" smtClean="0"/>
              <a:t>ethnoveterinary</a:t>
            </a:r>
            <a:r>
              <a:rPr lang="en-US" dirty="0" smtClean="0"/>
              <a:t> medical beliefs and practices and focusing in particular on the role of herbal medicine; thirdly, to discuss the interactions and links between indigenous medicine and biomedicine, thus demonstrating the importance of placing an understanding of health care systems in different places within an awareness of global power relations. (Therapeutic landscapes paper)</a:t>
            </a:r>
          </a:p>
        </p:txBody>
      </p:sp>
      <p:sp>
        <p:nvSpPr>
          <p:cNvPr id="5" name="Date Placeholder 4"/>
          <p:cNvSpPr>
            <a:spLocks noGrp="1"/>
          </p:cNvSpPr>
          <p:nvPr>
            <p:ph type="dt" idx="10"/>
          </p:nvPr>
        </p:nvSpPr>
        <p:spPr/>
        <p:txBody>
          <a:bodyPr/>
          <a:lstStyle/>
          <a:p>
            <a:pPr>
              <a:defRPr/>
            </a:pPr>
            <a:fld id="{6FE15521-2FD2-4F9B-998A-4A54A8A6C4E6}"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http://www.cmaj.ca/content/178/9/1177.full</a:t>
            </a:r>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30</a:t>
            </a:fld>
            <a:endParaRPr lang="en-US"/>
          </a:p>
        </p:txBody>
      </p:sp>
    </p:spTree>
    <p:extLst>
      <p:ext uri="{BB962C8B-B14F-4D97-AF65-F5344CB8AC3E}">
        <p14:creationId xmlns:p14="http://schemas.microsoft.com/office/powerpoint/2010/main" val="3089343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http://www.cmaj.ca/content/178/9/1177.full</a:t>
            </a:r>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31</a:t>
            </a:fld>
            <a:endParaRPr lang="en-US"/>
          </a:p>
        </p:txBody>
      </p:sp>
    </p:spTree>
    <p:extLst>
      <p:ext uri="{BB962C8B-B14F-4D97-AF65-F5344CB8AC3E}">
        <p14:creationId xmlns:p14="http://schemas.microsoft.com/office/powerpoint/2010/main" val="244114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http://www.cmaj.ca/content/178/9/1177/T1.medium.gif</a:t>
            </a:r>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32</a:t>
            </a:fld>
            <a:endParaRPr lang="en-US"/>
          </a:p>
        </p:txBody>
      </p:sp>
    </p:spTree>
    <p:extLst>
      <p:ext uri="{BB962C8B-B14F-4D97-AF65-F5344CB8AC3E}">
        <p14:creationId xmlns:p14="http://schemas.microsoft.com/office/powerpoint/2010/main" val="176391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http://www.cmaj.ca/content/178/9/1177.full</a:t>
            </a:r>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2</a:t>
            </a:fld>
            <a:endParaRPr lang="en-US"/>
          </a:p>
        </p:txBody>
      </p:sp>
    </p:spTree>
    <p:extLst>
      <p:ext uri="{BB962C8B-B14F-4D97-AF65-F5344CB8AC3E}">
        <p14:creationId xmlns:p14="http://schemas.microsoft.com/office/powerpoint/2010/main" val="3479407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CF278CC-83D2-4372-9A67-A575A44F4CB3}" type="slidenum">
              <a:rPr lang="en-US"/>
              <a:pPr/>
              <a:t>33</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smtClean="0"/>
              <a:t>The eleventh International Medical Geography Symposium brought together, in Fort Worth, Texas, in early July, 2005, some 140 professionals who engage in, either directly, or indirectly, medical/health geography. Some interesting developments spring to mind. In the 36-paper titles from these symposia in 1986 and 1988, the word ‘‘inequality’’ was not to be found. The odds now seem very low of extracting at random 36 titles from the vitae of health geographers today and finding no allusion to inequality. Consider also that in the same list of titles from the earlier epoch, the word ‘‘environment’’ was virtually absent. Today, environmental health is a hot topic in the discipline. Liz Twigg’s exploratory article on geographical information systems (GIS) in 1988 (an examination of the potential for health based GIS) was a harbinger of what we now observe on a daily basis in health geography (Twigg, 1990). Today, one can scarcely find an undergraduate in the USA going into health geography without at least one course in GIS on their transcript. In both of the earlier symposia, there may have been one or two papers in which qualitative analysis was undertaken; today this method is virtually as mainstream as introductory statistics. But, above all, the profusion of literature by health geographers on culture and critical assessment of resource distribution and environmental contamination, with a concomitant increase in qualitative analysis has redefined the field, at least for the present.</a:t>
            </a:r>
          </a:p>
        </p:txBody>
      </p:sp>
      <p:sp>
        <p:nvSpPr>
          <p:cNvPr id="5" name="Date Placeholder 4"/>
          <p:cNvSpPr>
            <a:spLocks noGrp="1"/>
          </p:cNvSpPr>
          <p:nvPr>
            <p:ph type="dt" idx="10"/>
          </p:nvPr>
        </p:nvSpPr>
        <p:spPr/>
        <p:txBody>
          <a:bodyPr/>
          <a:lstStyle/>
          <a:p>
            <a:pPr>
              <a:defRPr/>
            </a:pPr>
            <a:fld id="{3CE7F816-4BD2-493D-AFA9-D9F662E813A1}"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http://geography.about.com/od/culturalgeography/a/medicalgeograph.htm</a:t>
            </a:r>
          </a:p>
          <a:p>
            <a:endParaRPr lang="en-CA" dirty="0" smtClean="0"/>
          </a:p>
          <a:p>
            <a:r>
              <a:rPr lang="en-CA" dirty="0" smtClean="0"/>
              <a:t>This field of geography did not gain prominence until the mid-1800s though when cholera gripped London. As more and more people became ill, they believed they were becoming infected by vapors escaping the ground. </a:t>
            </a:r>
            <a:r>
              <a:rPr lang="en-CA" dirty="0" smtClean="0">
                <a:hlinkClick r:id="rId3"/>
              </a:rPr>
              <a:t>John Snow</a:t>
            </a:r>
            <a:r>
              <a:rPr lang="en-CA" dirty="0" smtClean="0"/>
              <a:t>, a doctor in London, believed that if he could isolate the source of the toxins infecting the population they and cholera could be contained.</a:t>
            </a:r>
          </a:p>
          <a:p>
            <a:r>
              <a:rPr lang="en-CA" dirty="0" smtClean="0"/>
              <a:t>As part of his study, Snow plotted the distribution of deaths throughout London on a map. After examining these locations, he found a cluster of unusually high deaths near a water pump on Broad Street. He then concluded that the water coming from this pump was the reason people were becoming sick and he had authorities remove the handle to the pump. Once people then stopped drinking the water, the number of cholera deaths dramatically decreased.</a:t>
            </a:r>
          </a:p>
          <a:p>
            <a:r>
              <a:rPr lang="en-CA" dirty="0" smtClean="0"/>
              <a:t>Snow’s use of mapping to find the source of disease is the earliest and most famous example of medical geography. Since he conducted his research however, geographic techniques have found their place in a number of other medical applications.</a:t>
            </a:r>
          </a:p>
          <a:p>
            <a:r>
              <a:rPr lang="en-CA" dirty="0" smtClean="0"/>
              <a:t>Another example of geography aiding medicine occurred in the early 20th Century in Colorado. There, dentists noticed that children living in certain areas had fewer cavities. After plotting these locations on a map and comparing them with chemicals found in the groundwater, they concluded that the children with fewer cavities were clustered around areas that had high levels of fluoride. From there, the use of fluoride gained prominence in dentistry.</a:t>
            </a:r>
          </a:p>
          <a:p>
            <a:r>
              <a:rPr lang="en-CA" dirty="0" smtClean="0"/>
              <a:t>http://en.wikipedia.org/wiki/File:Malaria_map.PNG</a:t>
            </a:r>
          </a:p>
          <a:p>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3</a:t>
            </a:fld>
            <a:endParaRPr lang="en-US"/>
          </a:p>
        </p:txBody>
      </p:sp>
    </p:spTree>
    <p:extLst>
      <p:ext uri="{BB962C8B-B14F-4D97-AF65-F5344CB8AC3E}">
        <p14:creationId xmlns:p14="http://schemas.microsoft.com/office/powerpoint/2010/main" val="266650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http://www.cmaj.ca/content/178/9/1177.full      Exploratory spatial analysis of children's eating habits in Liverpool, United Kingdom. Data on individual children's food choices in Liverpool were mapped to identify areas of good eating habits (darker shaded areas in Map A). A small area of good eating habits (boxed area in Map A) is located in a community that crosses 2 census wards (Map B). One of these wards has a very high level of socio-economic deprivation and poverty (Map B). However, Map C shows that, despite the high level of deprivation, the local built environment contains many open spaces, parks, recreation facilities and allotment gardens for growing fruit and vegetables, and these factors are potentially associated </a:t>
            </a:r>
            <a:r>
              <a:rPr lang="en-US" b="1" dirty="0" smtClean="0"/>
              <a:t>with children making better diet choices.</a:t>
            </a:r>
            <a:r>
              <a:rPr lang="en-US" dirty="0" smtClean="0"/>
              <a:t> The use of a geographic approach for analyzing, mapping and integrating different data sets allows data to be explored in a novel way. Although this is an exploratory method, it provides some hypotheses, such as the role of the built environment in influencing food choices, that can be analytically tested and that can provide suggestions for policies that might help tackle obesity problems.</a:t>
            </a:r>
            <a:endParaRPr lang="en-US" dirty="0"/>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5</a:t>
            </a:fld>
            <a:endParaRPr lang="en-US"/>
          </a:p>
        </p:txBody>
      </p:sp>
      <p:sp>
        <p:nvSpPr>
          <p:cNvPr id="5" name="Date Placeholder 4"/>
          <p:cNvSpPr>
            <a:spLocks noGrp="1"/>
          </p:cNvSpPr>
          <p:nvPr>
            <p:ph type="dt" idx="11"/>
          </p:nvPr>
        </p:nvSpPr>
        <p:spPr/>
        <p:txBody>
          <a:bodyPr/>
          <a:lstStyle/>
          <a:p>
            <a:pPr>
              <a:defRPr/>
            </a:pPr>
            <a:fld id="{A273EEE8-5C6A-4B04-A8BC-0FFEFADF53C8}"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http://www.getamericafit.org/statistics-obesity-in-america.html </a:t>
            </a:r>
            <a:endParaRPr lang="en-US" dirty="0"/>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6</a:t>
            </a:fld>
            <a:endParaRPr lang="en-US"/>
          </a:p>
        </p:txBody>
      </p:sp>
      <p:sp>
        <p:nvSpPr>
          <p:cNvPr id="5" name="Date Placeholder 4"/>
          <p:cNvSpPr>
            <a:spLocks noGrp="1"/>
          </p:cNvSpPr>
          <p:nvPr>
            <p:ph type="dt" idx="11"/>
          </p:nvPr>
        </p:nvSpPr>
        <p:spPr/>
        <p:txBody>
          <a:bodyPr/>
          <a:lstStyle/>
          <a:p>
            <a:pPr>
              <a:defRPr/>
            </a:pPr>
            <a:fld id="{D5150809-3148-45FB-BEFE-515F3F37DD39}"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Although health geography is closely aligned with epidemiology, its distinct primary emphasis is on spatial relations and patterns. Whereas epidemiology is predicated on the biomedical model and focuses on the biology of disease, health geography seeks to explore the social, cultural and political contexts for health within a framework of spatial organization. Traditionally, research in health geography spans 2 distinct avenues: the patterns, causes and spread of disease, and the planning and provision of health services. Research in these interlinked areas supports policy development. For example, disease epidemiology is in part related to the geography of health service provision. </a:t>
            </a:r>
            <a:r>
              <a:rPr lang="en-CA" i="1" dirty="0" smtClean="0"/>
              <a:t>Dr. Trevor </a:t>
            </a:r>
            <a:r>
              <a:rPr lang="en-CA" i="1" dirty="0" err="1" smtClean="0"/>
              <a:t>Dummer</a:t>
            </a:r>
            <a:r>
              <a:rPr lang="en-CA" i="1" dirty="0" smtClean="0"/>
              <a:t>, IWK Health Centre, </a:t>
            </a:r>
            <a:r>
              <a:rPr lang="en-CA" i="1" dirty="0" err="1" smtClean="0"/>
              <a:t>Goldbloom</a:t>
            </a:r>
            <a:r>
              <a:rPr lang="en-CA" i="1" dirty="0" smtClean="0"/>
              <a:t> RCC Pavilion, 5850/5980 University Ave., PO Box 9700, Halifax NS B3K 6R8; </a:t>
            </a:r>
            <a:r>
              <a:rPr lang="pt-BR" i="1" dirty="0" smtClean="0"/>
              <a:t>CMAJ April 22, 2008 vol. 178 no. 9 </a:t>
            </a:r>
            <a:r>
              <a:rPr lang="pt-BR" dirty="0" smtClean="0"/>
              <a:t>doi: 10.1503/cmaj.071783  http://www.cmaj.ca/content/178/9/1177.full</a:t>
            </a:r>
            <a:endParaRPr lang="en-CA" dirty="0"/>
          </a:p>
        </p:txBody>
      </p:sp>
      <p:sp>
        <p:nvSpPr>
          <p:cNvPr id="4" name="Header Placeholder 3"/>
          <p:cNvSpPr>
            <a:spLocks noGrp="1"/>
          </p:cNvSpPr>
          <p:nvPr>
            <p:ph type="hdr" sz="quarter" idx="10"/>
          </p:nvPr>
        </p:nvSpPr>
        <p:spPr/>
        <p:txBody>
          <a:bodyPr/>
          <a:lstStyle/>
          <a:p>
            <a:pPr>
              <a:defRPr/>
            </a:pPr>
            <a:r>
              <a:rPr lang="en-US" smtClean="0"/>
              <a:t>Geob 479</a:t>
            </a:r>
            <a:endParaRPr lang="en-US"/>
          </a:p>
        </p:txBody>
      </p:sp>
      <p:sp>
        <p:nvSpPr>
          <p:cNvPr id="5" name="Date Placeholder 4"/>
          <p:cNvSpPr>
            <a:spLocks noGrp="1"/>
          </p:cNvSpPr>
          <p:nvPr>
            <p:ph type="dt" idx="11"/>
          </p:nvPr>
        </p:nvSpPr>
        <p:spPr/>
        <p:txBody>
          <a:bodyPr/>
          <a:lstStyle/>
          <a:p>
            <a:pPr>
              <a:defRPr/>
            </a:pPr>
            <a:fld id="{448AAD5B-750E-40C3-8511-F7F997C8697D}"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Slide Number Placeholder 6"/>
          <p:cNvSpPr>
            <a:spLocks noGrp="1"/>
          </p:cNvSpPr>
          <p:nvPr>
            <p:ph type="sldNum" sz="quarter" idx="13"/>
          </p:nvPr>
        </p:nvSpPr>
        <p:spPr/>
        <p:txBody>
          <a:bodyPr/>
          <a:lstStyle/>
          <a:p>
            <a:pPr>
              <a:defRPr/>
            </a:pPr>
            <a:fld id="{87F073DE-AFB3-4CDC-B18C-BF7EB2F83CF4}" type="slidenum">
              <a:rPr lang="en-US" smtClean="0"/>
              <a:pPr>
                <a:defRPr/>
              </a:pPr>
              <a:t>14</a:t>
            </a:fld>
            <a:endParaRPr lang="en-US"/>
          </a:p>
        </p:txBody>
      </p:sp>
    </p:spTree>
    <p:extLst>
      <p:ext uri="{BB962C8B-B14F-4D97-AF65-F5344CB8AC3E}">
        <p14:creationId xmlns:p14="http://schemas.microsoft.com/office/powerpoint/2010/main" val="60465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F2BE6EC-E744-42E7-A767-13CBD802896B}" type="slidenum">
              <a:rPr lang="en-US"/>
              <a:pPr/>
              <a:t>16</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smtClean="0"/>
              <a:t>During both time periods, a north-south differential was seen among white males and females, with lower rates in the North and higher rates in the southeastern and south-central regions. The low rates in south Texas and south Florida may be due to the concentration of Hispanic populations, which have low rates of melanoma. (37) The persistent latitudinal gradient seen for melanoma has been attributed to ultraviolet radiation from sunlight, especially when exposures occur at young ages. The epidemiologic patterns for melanoma suggest that intermittent or recreational exposures are especially important, along with host usceptibility factors, including light skin pigmentation and dysplastic nevi. (90) Because of the rarity of melanoma among blacks, the data were too sparse for mapping. http://dceg.cancer.gov/atlas/text2/full_txt.html#disc-liv</a:t>
            </a:r>
          </a:p>
        </p:txBody>
      </p:sp>
      <p:sp>
        <p:nvSpPr>
          <p:cNvPr id="5" name="Date Placeholder 4"/>
          <p:cNvSpPr>
            <a:spLocks noGrp="1"/>
          </p:cNvSpPr>
          <p:nvPr>
            <p:ph type="dt" idx="10"/>
          </p:nvPr>
        </p:nvSpPr>
        <p:spPr/>
        <p:txBody>
          <a:bodyPr/>
          <a:lstStyle/>
          <a:p>
            <a:pPr>
              <a:defRPr/>
            </a:pPr>
            <a:fld id="{FA35CA73-9BA2-4EFF-9215-FA710DA30E28}"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7DBEE978-B65A-4C87-92BC-EF3A4C836FAA}" type="slidenum">
              <a:rPr lang="en-US"/>
              <a:pPr/>
              <a:t>17</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t>If one is an </a:t>
            </a:r>
            <a:r>
              <a:rPr lang="en-US" i="1" dirty="0" smtClean="0"/>
              <a:t>optimizer, </a:t>
            </a:r>
            <a:r>
              <a:rPr lang="en-US" dirty="0" smtClean="0"/>
              <a:t>one chooses an alternative that ranks at least as high as any other. In contrast, if one is a </a:t>
            </a:r>
            <a:r>
              <a:rPr lang="en-US" i="1" dirty="0" err="1" smtClean="0"/>
              <a:t>satisficer</a:t>
            </a:r>
            <a:r>
              <a:rPr lang="en-US" i="1" dirty="0" smtClean="0"/>
              <a:t>, </a:t>
            </a:r>
            <a:r>
              <a:rPr lang="en-US" dirty="0" smtClean="0"/>
              <a:t>one settles for any alternative one considers satisfactory. </a:t>
            </a:r>
            <a:r>
              <a:rPr lang="en-US" b="1" i="1" dirty="0" smtClean="0"/>
              <a:t> </a:t>
            </a:r>
            <a:r>
              <a:rPr lang="en-US" dirty="0" smtClean="0"/>
              <a:t>Unlike the optimizer, who stops searching when she has either</a:t>
            </a:r>
            <a:r>
              <a:rPr lang="en-US" baseline="0" dirty="0" smtClean="0"/>
              <a:t> </a:t>
            </a:r>
            <a:r>
              <a:rPr lang="en-US" dirty="0" smtClean="0"/>
              <a:t>considered all her options or has run up against things like time constraints, the </a:t>
            </a:r>
            <a:r>
              <a:rPr lang="en-US" dirty="0" err="1" smtClean="0"/>
              <a:t>satisficer</a:t>
            </a:r>
            <a:r>
              <a:rPr lang="en-US" dirty="0" smtClean="0"/>
              <a:t> stops the search upon identifying an alternative as good enough.</a:t>
            </a:r>
          </a:p>
        </p:txBody>
      </p:sp>
      <p:sp>
        <p:nvSpPr>
          <p:cNvPr id="5" name="Date Placeholder 4"/>
          <p:cNvSpPr>
            <a:spLocks noGrp="1"/>
          </p:cNvSpPr>
          <p:nvPr>
            <p:ph type="dt" idx="10"/>
          </p:nvPr>
        </p:nvSpPr>
        <p:spPr/>
        <p:txBody>
          <a:bodyPr/>
          <a:lstStyle/>
          <a:p>
            <a:pPr>
              <a:defRPr/>
            </a:pPr>
            <a:fld id="{9E8B0B12-A622-4A69-911C-DF8A20F5CBFE}" type="datetime6">
              <a:rPr lang="en-US" smtClean="0"/>
              <a:t>March 12</a:t>
            </a:fld>
            <a:endParaRPr lang="en-US"/>
          </a:p>
        </p:txBody>
      </p:sp>
      <p:sp>
        <p:nvSpPr>
          <p:cNvPr id="6" name="Footer Placeholder 5"/>
          <p:cNvSpPr>
            <a:spLocks noGrp="1"/>
          </p:cNvSpPr>
          <p:nvPr>
            <p:ph type="ftr" sz="quarter" idx="11"/>
          </p:nvPr>
        </p:nvSpPr>
        <p:spPr/>
        <p:txBody>
          <a:bodyPr/>
          <a:lstStyle/>
          <a:p>
            <a:pPr>
              <a:defRPr/>
            </a:pPr>
            <a:r>
              <a:rPr lang="en-US" smtClean="0"/>
              <a:t>Brian Klinkenberg</a:t>
            </a:r>
            <a:endParaRPr lang="en-US"/>
          </a:p>
        </p:txBody>
      </p:sp>
      <p:sp>
        <p:nvSpPr>
          <p:cNvPr id="7" name="Header Placeholder 6"/>
          <p:cNvSpPr>
            <a:spLocks noGrp="1"/>
          </p:cNvSpPr>
          <p:nvPr>
            <p:ph type="hdr" sz="quarter" idx="12"/>
          </p:nvPr>
        </p:nvSpPr>
        <p:spPr/>
        <p:txBody>
          <a:bodyPr/>
          <a:lstStyle/>
          <a:p>
            <a:pPr>
              <a:defRPr/>
            </a:pPr>
            <a:r>
              <a:rPr lang="en-US" smtClean="0"/>
              <a:t>Geob 479</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Medicare spending varies widely from state to state, often even in neighboring Zip codes, after adjusting for regional differences in prices,</a:t>
            </a:r>
            <a:br>
              <a:rPr lang="en-US" b="0" dirty="0" smtClean="0"/>
            </a:br>
            <a:r>
              <a:rPr lang="en-US" b="0" dirty="0" smtClean="0"/>
              <a:t>age or other population factors. Experts say that spending tends to be higher in areas where there are more doctors, more hospitals,</a:t>
            </a:r>
            <a:br>
              <a:rPr lang="en-US" b="0" dirty="0" smtClean="0"/>
            </a:br>
            <a:r>
              <a:rPr lang="en-US" b="0" dirty="0" smtClean="0"/>
              <a:t>more technology and a culture that encourages more medical interventions. The chances that a patient will have certain surgeries, such</a:t>
            </a:r>
            <a:br>
              <a:rPr lang="en-US" b="0" dirty="0" smtClean="0"/>
            </a:br>
            <a:r>
              <a:rPr lang="en-US" b="0" dirty="0" smtClean="0"/>
              <a:t>as an open-heart operation, also fluctuate with geography.</a:t>
            </a:r>
            <a:r>
              <a:rPr lang="en-US" b="0" baseline="0" dirty="0" smtClean="0"/>
              <a:t> http://www.washingtonpost.com/wp-dyn/content/graphic/2005/07/23/GR2005072300362.html</a:t>
            </a:r>
            <a:endParaRPr lang="en-US" b="0" dirty="0" smtClean="0"/>
          </a:p>
        </p:txBody>
      </p:sp>
      <p:sp>
        <p:nvSpPr>
          <p:cNvPr id="4" name="Slide Number Placeholder 3"/>
          <p:cNvSpPr>
            <a:spLocks noGrp="1"/>
          </p:cNvSpPr>
          <p:nvPr>
            <p:ph type="sldNum" sz="quarter" idx="10"/>
          </p:nvPr>
        </p:nvSpPr>
        <p:spPr/>
        <p:txBody>
          <a:bodyPr/>
          <a:lstStyle/>
          <a:p>
            <a:pPr>
              <a:defRPr/>
            </a:pPr>
            <a:fld id="{87F073DE-AFB3-4CDC-B18C-BF7EB2F83CF4}" type="slidenum">
              <a:rPr lang="en-US" smtClean="0"/>
              <a:pPr>
                <a:defRPr/>
              </a:pPr>
              <a:t>18</a:t>
            </a:fld>
            <a:endParaRPr lang="en-US"/>
          </a:p>
        </p:txBody>
      </p:sp>
      <p:sp>
        <p:nvSpPr>
          <p:cNvPr id="5" name="Date Placeholder 4"/>
          <p:cNvSpPr>
            <a:spLocks noGrp="1"/>
          </p:cNvSpPr>
          <p:nvPr>
            <p:ph type="dt" idx="11"/>
          </p:nvPr>
        </p:nvSpPr>
        <p:spPr/>
        <p:txBody>
          <a:bodyPr/>
          <a:lstStyle/>
          <a:p>
            <a:pPr>
              <a:defRPr/>
            </a:pPr>
            <a:fld id="{269EC2C0-7E0E-46E6-A090-ABE4E6135BC4}" type="datetime6">
              <a:rPr lang="en-US" smtClean="0"/>
              <a:t>March 12</a:t>
            </a:fld>
            <a:endParaRPr lang="en-US"/>
          </a:p>
        </p:txBody>
      </p:sp>
      <p:sp>
        <p:nvSpPr>
          <p:cNvPr id="6" name="Footer Placeholder 5"/>
          <p:cNvSpPr>
            <a:spLocks noGrp="1"/>
          </p:cNvSpPr>
          <p:nvPr>
            <p:ph type="ftr" sz="quarter" idx="12"/>
          </p:nvPr>
        </p:nvSpPr>
        <p:spPr/>
        <p:txBody>
          <a:bodyPr/>
          <a:lstStyle/>
          <a:p>
            <a:pPr>
              <a:defRPr/>
            </a:pPr>
            <a:r>
              <a:rPr lang="en-US" smtClean="0"/>
              <a:t>Brian Klinkenberg</a:t>
            </a:r>
            <a:endParaRPr lang="en-US"/>
          </a:p>
        </p:txBody>
      </p:sp>
      <p:sp>
        <p:nvSpPr>
          <p:cNvPr id="7" name="Header Placeholder 6"/>
          <p:cNvSpPr>
            <a:spLocks noGrp="1"/>
          </p:cNvSpPr>
          <p:nvPr>
            <p:ph type="hdr" sz="quarter" idx="13"/>
          </p:nvPr>
        </p:nvSpPr>
        <p:spPr/>
        <p:txBody>
          <a:bodyPr/>
          <a:lstStyle/>
          <a:p>
            <a:pPr>
              <a:defRPr/>
            </a:pPr>
            <a:r>
              <a:rPr lang="en-US" smtClean="0"/>
              <a:t>Geob 479</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8F165C1-A5BE-4EC8-9950-31BA1F9A0D59}" type="slidenum">
              <a:rPr lang="en-US" smtClean="0"/>
              <a:pPr>
                <a:defRPr/>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CFBE789-A2D7-4523-9AC5-5FD87E7779E9}"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A30E156-2AEE-4CBA-A11D-006D59A24EB7}"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AE6DF5F-6DED-43AA-A9C0-749F79AAA85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pPr>
              <a:defRPr/>
            </a:pPr>
            <a:endParaRPr lang="en-US"/>
          </a:p>
        </p:txBody>
      </p:sp>
      <p:sp>
        <p:nvSpPr>
          <p:cNvPr id="91" name="Footer Placeholder 90"/>
          <p:cNvSpPr>
            <a:spLocks noGrp="1"/>
          </p:cNvSpPr>
          <p:nvPr>
            <p:ph type="ftr" sz="quarter" idx="11"/>
          </p:nvPr>
        </p:nvSpPr>
        <p:spPr/>
        <p:txBody>
          <a:bodyPr/>
          <a:lstStyle/>
          <a:p>
            <a:pPr>
              <a:defRPr/>
            </a:pPr>
            <a:endParaRPr lang="en-US"/>
          </a:p>
        </p:txBody>
      </p:sp>
      <p:sp>
        <p:nvSpPr>
          <p:cNvPr id="92" name="Slide Number Placeholder 91"/>
          <p:cNvSpPr>
            <a:spLocks noGrp="1"/>
          </p:cNvSpPr>
          <p:nvPr>
            <p:ph type="sldNum" sz="quarter" idx="12"/>
          </p:nvPr>
        </p:nvSpPr>
        <p:spPr/>
        <p:txBody>
          <a:bodyPr/>
          <a:lstStyle/>
          <a:p>
            <a:pPr>
              <a:defRPr/>
            </a:pPr>
            <a:fld id="{A8B03038-7B7C-45D5-9BF8-113ADE2092A6}"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4AA728D-C6A2-4509-8930-98144F6DFF2E}"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DD8863F-1586-4968-BD40-D0E083D2C23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88B5FDF-3D36-4E1A-BDF3-838B7ADC679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7D2FB40-00C6-4B69-9A0F-CE220613C1EE}"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0F6C2FB-85EF-4F0D-94F0-218C02B488FC}" type="slidenum">
              <a:rPr lang="en-US" smtClean="0"/>
              <a:pPr>
                <a:defRPr/>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B14F553-1B30-4ECE-9094-C13F6E8A0893}" type="slidenum">
              <a:rPr lang="en-US" smtClean="0"/>
              <a:pPr>
                <a:defRPr/>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pPr>
              <a:defRPr/>
            </a:pPr>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pPr>
              <a:defRPr/>
            </a:pPr>
            <a:fld id="{12A21D73-8C11-4CB6-8E94-6E0E2FE98CC5}"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fontAlgn="auto">
              <a:spcAft>
                <a:spcPts val="0"/>
              </a:spcAft>
              <a:defRPr/>
            </a:pPr>
            <a:r>
              <a:rPr lang="en-US" dirty="0" smtClean="0"/>
              <a:t>GIS and Health Geography</a:t>
            </a:r>
            <a:endParaRPr lang="en-US" dirty="0"/>
          </a:p>
        </p:txBody>
      </p:sp>
      <p:sp>
        <p:nvSpPr>
          <p:cNvPr id="52228" name="Rectangle 4"/>
          <p:cNvSpPr>
            <a:spLocks noGrp="1" noChangeArrowheads="1"/>
          </p:cNvSpPr>
          <p:nvPr>
            <p:ph type="subTitle" idx="1"/>
          </p:nvPr>
        </p:nvSpPr>
        <p:spPr/>
        <p:txBody>
          <a:bodyPr>
            <a:normAutofit/>
          </a:bodyPr>
          <a:lstStyle/>
          <a:p>
            <a:pPr fontAlgn="auto">
              <a:spcAft>
                <a:spcPts val="0"/>
              </a:spcAft>
              <a:buFont typeface="Wingdings 2"/>
              <a:buNone/>
              <a:defRPr/>
            </a:pPr>
            <a:r>
              <a:rPr lang="en-US" dirty="0" smtClean="0"/>
              <a:t>Perspectives on health geography</a:t>
            </a:r>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048840"/>
            <a:ext cx="1262063" cy="1798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4221087"/>
            <a:ext cx="2928342" cy="2281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048840"/>
            <a:ext cx="1200150" cy="1798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Health Geography</a:t>
            </a:r>
          </a:p>
        </p:txBody>
      </p:sp>
      <p:sp>
        <p:nvSpPr>
          <p:cNvPr id="10243" name="Rectangle 3"/>
          <p:cNvSpPr>
            <a:spLocks noGrp="1" noChangeArrowheads="1"/>
          </p:cNvSpPr>
          <p:nvPr>
            <p:ph idx="1"/>
          </p:nvPr>
        </p:nvSpPr>
        <p:spPr>
          <a:xfrm>
            <a:off x="323528" y="1750616"/>
            <a:ext cx="8031266" cy="4846736"/>
          </a:xfrm>
        </p:spPr>
        <p:txBody>
          <a:bodyPr/>
          <a:lstStyle/>
          <a:p>
            <a:pPr marL="365760" lvl="1" indent="0">
              <a:buNone/>
            </a:pPr>
            <a:r>
              <a:rPr lang="en-US" sz="2400" dirty="0" smtClean="0"/>
              <a:t>Local variations in health status and health care provision are certainly important, but the principal concerns of </a:t>
            </a:r>
            <a:r>
              <a:rPr lang="en-US" sz="2400" dirty="0" smtClean="0">
                <a:solidFill>
                  <a:schemeClr val="accent2">
                    <a:lumMod val="20000"/>
                    <a:lumOff val="80000"/>
                  </a:schemeClr>
                </a:solidFill>
              </a:rPr>
              <a:t>medical geography</a:t>
            </a:r>
            <a:r>
              <a:rPr lang="en-US" sz="2400" dirty="0" smtClean="0"/>
              <a:t> as currently </a:t>
            </a:r>
            <a:r>
              <a:rPr lang="en-US" sz="2400" dirty="0" err="1" smtClean="0"/>
              <a:t>practised</a:t>
            </a:r>
            <a:r>
              <a:rPr lang="en-US" sz="2400" dirty="0" smtClean="0"/>
              <a:t>--access to and the location of and </a:t>
            </a:r>
            <a:r>
              <a:rPr lang="en-US" sz="2400" dirty="0" err="1" smtClean="0"/>
              <a:t>utilisation</a:t>
            </a:r>
            <a:r>
              <a:rPr lang="en-US" sz="2400" dirty="0" smtClean="0"/>
              <a:t> of health facilities, the use of quantitative techniques for spatial analysis in health care planning, or the socio-political determinants of health and access to health care--are limiting.  Medical geography requires radical surgery if it is truly to come to grips with such issues.</a:t>
            </a:r>
            <a:endParaRPr lang="en-US" sz="2000" dirty="0" smtClean="0"/>
          </a:p>
          <a:p>
            <a:pPr lvl="2"/>
            <a:r>
              <a:rPr lang="en-US" sz="1800" dirty="0" smtClean="0"/>
              <a:t>Mohan (1989) Medical geography: Competing diagnoses and prescriptions, Antipode21(2), p. 176.</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5229200"/>
            <a:ext cx="990600" cy="1439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Health Geography</a:t>
            </a:r>
          </a:p>
        </p:txBody>
      </p:sp>
      <p:sp>
        <p:nvSpPr>
          <p:cNvPr id="11267" name="Rectangle 3"/>
          <p:cNvSpPr>
            <a:spLocks noGrp="1" noChangeArrowheads="1"/>
          </p:cNvSpPr>
          <p:nvPr>
            <p:ph idx="1"/>
          </p:nvPr>
        </p:nvSpPr>
        <p:spPr>
          <a:xfrm>
            <a:off x="357158" y="1401415"/>
            <a:ext cx="7926414" cy="4187825"/>
          </a:xfrm>
        </p:spPr>
        <p:txBody>
          <a:bodyPr/>
          <a:lstStyle/>
          <a:p>
            <a:pPr lvl="1"/>
            <a:r>
              <a:rPr lang="en-US" sz="2400" dirty="0" smtClean="0"/>
              <a:t>In the marriage of humanistic geography and contemporary models of health suggested by these writers, we have an incipient “post-medical” geography of health.</a:t>
            </a:r>
          </a:p>
          <a:p>
            <a:pPr>
              <a:buFont typeface="Wingdings" pitchFamily="2" charset="2"/>
              <a:buNone/>
            </a:pPr>
            <a:endParaRPr lang="en-US" sz="2000" dirty="0" smtClean="0"/>
          </a:p>
          <a:p>
            <a:pPr lvl="2"/>
            <a:r>
              <a:rPr lang="en-US" sz="1800" dirty="0" smtClean="0"/>
              <a:t>Kearns (1993) Place and health: Towards a reformed Medical Geography, Professional Geographer, 45(2): p 141</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790280"/>
            <a:ext cx="1438275" cy="215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90280"/>
            <a:ext cx="1481138" cy="215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116632"/>
            <a:ext cx="8229600" cy="792088"/>
          </a:xfrm>
        </p:spPr>
        <p:txBody>
          <a:bodyPr/>
          <a:lstStyle/>
          <a:p>
            <a:pPr algn="ctr" fontAlgn="auto">
              <a:spcAft>
                <a:spcPts val="0"/>
              </a:spcAft>
              <a:defRPr/>
            </a:pPr>
            <a:r>
              <a:rPr lang="en-US" dirty="0"/>
              <a:t>Perspectives</a:t>
            </a:r>
          </a:p>
        </p:txBody>
      </p:sp>
      <p:sp>
        <p:nvSpPr>
          <p:cNvPr id="58371" name="Rectangle 3"/>
          <p:cNvSpPr>
            <a:spLocks noGrp="1" noChangeArrowheads="1"/>
          </p:cNvSpPr>
          <p:nvPr>
            <p:ph idx="1"/>
          </p:nvPr>
        </p:nvSpPr>
        <p:spPr>
          <a:xfrm>
            <a:off x="357158" y="1196753"/>
            <a:ext cx="7858180" cy="5904656"/>
          </a:xfrm>
        </p:spPr>
        <p:txBody>
          <a:bodyPr>
            <a:normAutofit/>
          </a:bodyPr>
          <a:lstStyle/>
          <a:p>
            <a:pPr marL="548640" lvl="1" indent="-201168" fontAlgn="auto">
              <a:lnSpc>
                <a:spcPct val="80000"/>
              </a:lnSpc>
              <a:spcAft>
                <a:spcPts val="0"/>
              </a:spcAft>
              <a:buFont typeface="Verdana"/>
              <a:buChar char="◦"/>
              <a:defRPr/>
            </a:pPr>
            <a:r>
              <a:rPr lang="en-US" sz="2400" dirty="0"/>
              <a:t>In so far as it is possible to distinguish clearly between the areas of work labeled ‘traditional’ and ‘contemporary’, we suggest that the ‘traditional’ strands accept disease as a naturally occurring, culture-free, and ‘real’ entity, where the problems posed by questions of accurate measurement and distribution are assumed to be technical and solvable.  </a:t>
            </a:r>
          </a:p>
          <a:p>
            <a:pPr marL="265176" indent="-265176" fontAlgn="auto">
              <a:lnSpc>
                <a:spcPct val="80000"/>
              </a:lnSpc>
              <a:spcAft>
                <a:spcPts val="0"/>
              </a:spcAft>
              <a:buFont typeface="Wingdings 2"/>
              <a:buChar char=""/>
              <a:defRPr/>
            </a:pPr>
            <a:endParaRPr lang="en-US" dirty="0"/>
          </a:p>
          <a:p>
            <a:pPr marL="548640" lvl="1" indent="-201168" fontAlgn="auto">
              <a:lnSpc>
                <a:spcPct val="80000"/>
              </a:lnSpc>
              <a:spcAft>
                <a:spcPts val="0"/>
              </a:spcAft>
              <a:buFont typeface="Verdana"/>
              <a:buChar char="◦"/>
              <a:defRPr/>
            </a:pPr>
            <a:r>
              <a:rPr lang="en-US" sz="2400" dirty="0"/>
              <a:t>In contrast, the other ‘contemporary’ strands adopt a stance which argues, in various ways, that notions of health, disease, and illness are problematic, and intimately linked to power relations in society.  Thus, the assumption of health professionals as invariably caring, neutral scientists is questioned, and the different roles they fulfill in maintaining the current social order become subjects for scrutiny.</a:t>
            </a:r>
          </a:p>
          <a:p>
            <a:pPr marL="265176" indent="-265176" fontAlgn="auto">
              <a:lnSpc>
                <a:spcPct val="80000"/>
              </a:lnSpc>
              <a:spcAft>
                <a:spcPts val="0"/>
              </a:spcAft>
              <a:buFont typeface="Wingdings 2"/>
              <a:buChar char=""/>
              <a:defRPr/>
            </a:pPr>
            <a:endParaRPr lang="en-US" sz="2000" dirty="0"/>
          </a:p>
          <a:p>
            <a:pPr marL="786384" lvl="2" indent="-182880" fontAlgn="auto">
              <a:lnSpc>
                <a:spcPct val="80000"/>
              </a:lnSpc>
              <a:spcAft>
                <a:spcPts val="0"/>
              </a:spcAft>
              <a:buClr>
                <a:schemeClr val="accent2">
                  <a:tint val="85000"/>
                  <a:satMod val="285000"/>
                </a:schemeClr>
              </a:buClr>
              <a:buFont typeface="Wingdings 2"/>
              <a:buChar char=""/>
              <a:defRPr/>
            </a:pPr>
            <a:r>
              <a:rPr lang="en-US" sz="1600" dirty="0"/>
              <a:t>Curtis and </a:t>
            </a:r>
            <a:r>
              <a:rPr lang="en-US" sz="1600" dirty="0" err="1"/>
              <a:t>Taket</a:t>
            </a:r>
            <a:r>
              <a:rPr lang="en-US" sz="1600" dirty="0"/>
              <a:t> (1996) Health and Societies, p. 22.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pPr algn="ctr"/>
            <a:r>
              <a:rPr lang="en-US" dirty="0"/>
              <a:t>Perspectives</a:t>
            </a:r>
          </a:p>
        </p:txBody>
      </p:sp>
      <p:sp>
        <p:nvSpPr>
          <p:cNvPr id="3" name="Content Placeholder 2"/>
          <p:cNvSpPr>
            <a:spLocks noGrp="1"/>
          </p:cNvSpPr>
          <p:nvPr>
            <p:ph idx="1"/>
          </p:nvPr>
        </p:nvSpPr>
        <p:spPr>
          <a:xfrm>
            <a:off x="534270" y="1765318"/>
            <a:ext cx="7998170" cy="4544002"/>
          </a:xfrm>
        </p:spPr>
        <p:txBody>
          <a:bodyPr>
            <a:noAutofit/>
          </a:bodyPr>
          <a:lstStyle/>
          <a:p>
            <a:pPr marL="0" indent="0">
              <a:buNone/>
            </a:pPr>
            <a:r>
              <a:rPr lang="en-US" dirty="0" smtClean="0"/>
              <a:t>Robin Kearns (1993) suggested: ‘Rather than advocating a renaming of medical geography, I suggest that two interrelated streams be identified within the medicine/health/geography nexus: </a:t>
            </a:r>
            <a:r>
              <a:rPr lang="en-US" i="1" dirty="0" smtClean="0"/>
              <a:t>medical geography</a:t>
            </a:r>
            <a:r>
              <a:rPr lang="en-US" dirty="0" smtClean="0"/>
              <a:t> and the </a:t>
            </a:r>
            <a:r>
              <a:rPr lang="en-US" i="1" dirty="0" smtClean="0"/>
              <a:t>geography of health</a:t>
            </a:r>
            <a:r>
              <a:rPr lang="en-US" dirty="0" smtClean="0"/>
              <a:t>. The concerns of the former are well known and involve spatial and ecological perspectives on disease and health care delivery. The concerns of the latter would consider the dynamic relationship between health and place and the impacts of both health services and the health of population groups on the vitality of places'. (</a:t>
            </a:r>
            <a:r>
              <a:rPr lang="en-US" i="1" dirty="0" smtClean="0"/>
              <a:t>Professional Geographer</a:t>
            </a:r>
            <a:r>
              <a:rPr lang="en-US" dirty="0" smtClean="0"/>
              <a:t> 45(2), 144-5)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Perspectives</a:t>
            </a:r>
          </a:p>
        </p:txBody>
      </p:sp>
      <p:sp>
        <p:nvSpPr>
          <p:cNvPr id="13315" name="Rectangle 3"/>
          <p:cNvSpPr>
            <a:spLocks noGrp="1" noChangeArrowheads="1"/>
          </p:cNvSpPr>
          <p:nvPr>
            <p:ph idx="1"/>
          </p:nvPr>
        </p:nvSpPr>
        <p:spPr>
          <a:xfrm>
            <a:off x="531842" y="1628801"/>
            <a:ext cx="8183562" cy="4968552"/>
          </a:xfrm>
        </p:spPr>
        <p:txBody>
          <a:bodyPr>
            <a:noAutofit/>
          </a:bodyPr>
          <a:lstStyle/>
          <a:p>
            <a:pPr>
              <a:lnSpc>
                <a:spcPct val="80000"/>
              </a:lnSpc>
            </a:pPr>
            <a:r>
              <a:rPr lang="en-US" dirty="0" smtClean="0"/>
              <a:t>Five Strands of Health Geography</a:t>
            </a:r>
          </a:p>
          <a:p>
            <a:pPr>
              <a:lnSpc>
                <a:spcPct val="80000"/>
              </a:lnSpc>
              <a:buFont typeface="Wingdings" pitchFamily="2" charset="2"/>
              <a:buNone/>
            </a:pPr>
            <a:r>
              <a:rPr lang="en-US" dirty="0" smtClean="0"/>
              <a:t> </a:t>
            </a:r>
          </a:p>
          <a:p>
            <a:pPr lvl="1">
              <a:lnSpc>
                <a:spcPct val="80000"/>
              </a:lnSpc>
            </a:pPr>
            <a:r>
              <a:rPr lang="en-US" sz="2400" dirty="0" smtClean="0"/>
              <a:t>Spatial patterning of disease and health</a:t>
            </a:r>
          </a:p>
          <a:p>
            <a:pPr>
              <a:lnSpc>
                <a:spcPct val="80000"/>
              </a:lnSpc>
              <a:buFont typeface="Wingdings" pitchFamily="2" charset="2"/>
              <a:buNone/>
            </a:pPr>
            <a:r>
              <a:rPr lang="en-US" dirty="0" smtClean="0"/>
              <a:t> </a:t>
            </a:r>
          </a:p>
          <a:p>
            <a:pPr lvl="1">
              <a:lnSpc>
                <a:spcPct val="80000"/>
              </a:lnSpc>
            </a:pPr>
            <a:r>
              <a:rPr lang="en-US" sz="2400" dirty="0" smtClean="0"/>
              <a:t>Spatial patterning of service provision</a:t>
            </a:r>
          </a:p>
          <a:p>
            <a:pPr>
              <a:lnSpc>
                <a:spcPct val="80000"/>
              </a:lnSpc>
              <a:buFont typeface="Wingdings" pitchFamily="2" charset="2"/>
              <a:buNone/>
            </a:pPr>
            <a:r>
              <a:rPr lang="en-US" dirty="0" smtClean="0"/>
              <a:t> </a:t>
            </a:r>
          </a:p>
          <a:p>
            <a:pPr lvl="1">
              <a:lnSpc>
                <a:spcPct val="80000"/>
              </a:lnSpc>
            </a:pPr>
            <a:r>
              <a:rPr lang="en-US" sz="2400" dirty="0" smtClean="0"/>
              <a:t>Humanistic approaches to ‘medical geography’</a:t>
            </a:r>
          </a:p>
          <a:p>
            <a:pPr>
              <a:lnSpc>
                <a:spcPct val="80000"/>
              </a:lnSpc>
              <a:buFont typeface="Wingdings" pitchFamily="2" charset="2"/>
              <a:buNone/>
            </a:pPr>
            <a:r>
              <a:rPr lang="en-US" dirty="0" smtClean="0"/>
              <a:t> 	</a:t>
            </a:r>
          </a:p>
          <a:p>
            <a:pPr lvl="1">
              <a:lnSpc>
                <a:spcPct val="80000"/>
              </a:lnSpc>
            </a:pPr>
            <a:r>
              <a:rPr lang="en-US" sz="2400" dirty="0" err="1" smtClean="0"/>
              <a:t>Structuralist</a:t>
            </a:r>
            <a:r>
              <a:rPr lang="en-US" sz="2400" dirty="0" smtClean="0"/>
              <a:t> / materialist / critical approaches to ‘medical geography’</a:t>
            </a:r>
          </a:p>
          <a:p>
            <a:pPr>
              <a:lnSpc>
                <a:spcPct val="80000"/>
              </a:lnSpc>
              <a:buFont typeface="Wingdings" pitchFamily="2" charset="2"/>
              <a:buNone/>
            </a:pPr>
            <a:r>
              <a:rPr lang="en-US" dirty="0" smtClean="0"/>
              <a:t> </a:t>
            </a:r>
          </a:p>
          <a:p>
            <a:pPr lvl="1">
              <a:lnSpc>
                <a:spcPct val="80000"/>
              </a:lnSpc>
            </a:pPr>
            <a:r>
              <a:rPr lang="en-US" sz="2400" dirty="0" smtClean="0"/>
              <a:t>Cultural approaches to ‘medical geography’</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623195"/>
            <a:ext cx="2520280" cy="1947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44624"/>
            <a:ext cx="8229600" cy="926976"/>
          </a:xfrm>
        </p:spPr>
        <p:txBody>
          <a:bodyPr/>
          <a:lstStyle/>
          <a:p>
            <a:pPr algn="ctr" fontAlgn="auto">
              <a:spcAft>
                <a:spcPts val="0"/>
              </a:spcAft>
              <a:defRPr/>
            </a:pPr>
            <a:r>
              <a:rPr lang="en-US" dirty="0"/>
              <a:t>Perspectives</a:t>
            </a:r>
          </a:p>
        </p:txBody>
      </p:sp>
      <p:sp>
        <p:nvSpPr>
          <p:cNvPr id="14339" name="Rectangle 3"/>
          <p:cNvSpPr>
            <a:spLocks noGrp="1" noChangeArrowheads="1"/>
          </p:cNvSpPr>
          <p:nvPr>
            <p:ph idx="1"/>
          </p:nvPr>
        </p:nvSpPr>
        <p:spPr>
          <a:xfrm>
            <a:off x="503238" y="980728"/>
            <a:ext cx="7926414" cy="5517232"/>
          </a:xfrm>
        </p:spPr>
        <p:txBody>
          <a:bodyPr>
            <a:noAutofit/>
          </a:bodyPr>
          <a:lstStyle/>
          <a:p>
            <a:pPr>
              <a:lnSpc>
                <a:spcPct val="80000"/>
              </a:lnSpc>
            </a:pPr>
            <a:r>
              <a:rPr lang="en-US" sz="2000" dirty="0" smtClean="0"/>
              <a:t>Spatial patterning of disease and health </a:t>
            </a:r>
          </a:p>
          <a:p>
            <a:pPr>
              <a:lnSpc>
                <a:spcPct val="80000"/>
              </a:lnSpc>
            </a:pPr>
            <a:endParaRPr lang="en-US" sz="2000" dirty="0" smtClean="0"/>
          </a:p>
          <a:p>
            <a:pPr lvl="1">
              <a:lnSpc>
                <a:spcPct val="80000"/>
              </a:lnSpc>
            </a:pPr>
            <a:r>
              <a:rPr lang="en-US" dirty="0" smtClean="0"/>
              <a:t>Approaches</a:t>
            </a:r>
          </a:p>
          <a:p>
            <a:pPr lvl="2">
              <a:lnSpc>
                <a:spcPct val="80000"/>
              </a:lnSpc>
            </a:pPr>
            <a:r>
              <a:rPr lang="en-US" dirty="0" smtClean="0"/>
              <a:t>Patterns of disease + patterns of topography, meteorology</a:t>
            </a:r>
          </a:p>
          <a:p>
            <a:pPr lvl="2">
              <a:lnSpc>
                <a:spcPct val="80000"/>
              </a:lnSpc>
            </a:pPr>
            <a:r>
              <a:rPr lang="en-US" dirty="0" smtClean="0"/>
              <a:t>Medical cartography (e.g. mortality atlases)</a:t>
            </a:r>
          </a:p>
          <a:p>
            <a:pPr lvl="2">
              <a:lnSpc>
                <a:spcPct val="80000"/>
              </a:lnSpc>
            </a:pPr>
            <a:r>
              <a:rPr lang="en-US" dirty="0" smtClean="0"/>
              <a:t>Early work actually conducted by physicians (Snow, 1855)</a:t>
            </a:r>
          </a:p>
          <a:p>
            <a:pPr lvl="2">
              <a:lnSpc>
                <a:spcPct val="80000"/>
              </a:lnSpc>
            </a:pPr>
            <a:r>
              <a:rPr lang="en-US" dirty="0" smtClean="0"/>
              <a:t>Diffusion</a:t>
            </a:r>
          </a:p>
          <a:p>
            <a:pPr lvl="2">
              <a:lnSpc>
                <a:spcPct val="80000"/>
              </a:lnSpc>
            </a:pPr>
            <a:r>
              <a:rPr lang="en-US" dirty="0" smtClean="0"/>
              <a:t>Quantitative</a:t>
            </a:r>
          </a:p>
          <a:p>
            <a:pPr>
              <a:lnSpc>
                <a:spcPct val="80000"/>
              </a:lnSpc>
            </a:pPr>
            <a:endParaRPr lang="en-US" sz="2000" dirty="0" smtClean="0"/>
          </a:p>
          <a:p>
            <a:pPr lvl="1">
              <a:lnSpc>
                <a:spcPct val="80000"/>
              </a:lnSpc>
            </a:pPr>
            <a:r>
              <a:rPr lang="en-US" dirty="0" smtClean="0"/>
              <a:t>Assumptions</a:t>
            </a:r>
          </a:p>
          <a:p>
            <a:pPr lvl="2">
              <a:lnSpc>
                <a:spcPct val="80000"/>
              </a:lnSpc>
            </a:pPr>
            <a:r>
              <a:rPr lang="en-US" dirty="0" smtClean="0"/>
              <a:t>Diseases = ‘facts’</a:t>
            </a:r>
          </a:p>
          <a:p>
            <a:pPr lvl="2">
              <a:lnSpc>
                <a:spcPct val="80000"/>
              </a:lnSpc>
            </a:pPr>
            <a:r>
              <a:rPr lang="en-US" dirty="0" smtClean="0"/>
              <a:t>Role = understand ecology of diseases (Jacques May, 1958 – ‘father’ of medical geography)</a:t>
            </a:r>
          </a:p>
          <a:p>
            <a:pPr lvl="2">
              <a:lnSpc>
                <a:spcPct val="80000"/>
              </a:lnSpc>
            </a:pPr>
            <a:endParaRPr lang="en-US" dirty="0" smtClean="0"/>
          </a:p>
          <a:p>
            <a:pPr lvl="1">
              <a:lnSpc>
                <a:spcPct val="80000"/>
              </a:lnSpc>
            </a:pPr>
            <a:r>
              <a:rPr lang="en-US" dirty="0" smtClean="0"/>
              <a:t>Examples: cholera in </a:t>
            </a:r>
            <a:r>
              <a:rPr lang="en-US" dirty="0" err="1" smtClean="0"/>
              <a:t>Soho</a:t>
            </a:r>
            <a:r>
              <a:rPr lang="en-US" dirty="0" smtClean="0"/>
              <a:t> London - 1854 (Snow); malaria </a:t>
            </a:r>
          </a:p>
          <a:p>
            <a:pPr lvl="1">
              <a:lnSpc>
                <a:spcPct val="80000"/>
              </a:lnSpc>
            </a:pPr>
            <a:endParaRPr lang="en-US" dirty="0" smtClean="0"/>
          </a:p>
          <a:p>
            <a:pPr lvl="1">
              <a:lnSpc>
                <a:spcPct val="80000"/>
              </a:lnSpc>
            </a:pPr>
            <a:r>
              <a:rPr lang="en-US" dirty="0" smtClean="0"/>
              <a:t>Limitations: Ecological fallacy = main analytical enemy</a:t>
            </a:r>
          </a:p>
        </p:txBody>
      </p:sp>
      <p:pic>
        <p:nvPicPr>
          <p:cNvPr id="14340" name="Picture 4"/>
          <p:cNvPicPr>
            <a:picLocks noChangeAspect="1" noChangeArrowheads="1"/>
          </p:cNvPicPr>
          <p:nvPr/>
        </p:nvPicPr>
        <p:blipFill>
          <a:blip r:embed="rId2" cstate="print"/>
          <a:srcRect/>
          <a:stretch>
            <a:fillRect/>
          </a:stretch>
        </p:blipFill>
        <p:spPr bwMode="auto">
          <a:xfrm>
            <a:off x="6606065" y="2924944"/>
            <a:ext cx="1813206" cy="121182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5"/>
          <p:cNvSpPr>
            <a:spLocks noGrp="1" noChangeArrowheads="1"/>
          </p:cNvSpPr>
          <p:nvPr>
            <p:ph type="title"/>
          </p:nvPr>
        </p:nvSpPr>
        <p:spPr>
          <a:xfrm>
            <a:off x="457200" y="188640"/>
            <a:ext cx="8229600" cy="1143000"/>
          </a:xfrm>
        </p:spPr>
        <p:txBody>
          <a:bodyPr/>
          <a:lstStyle/>
          <a:p>
            <a:pPr algn="ctr" fontAlgn="auto">
              <a:spcAft>
                <a:spcPts val="0"/>
              </a:spcAft>
              <a:defRPr/>
            </a:pPr>
            <a:r>
              <a:rPr lang="en-US" dirty="0"/>
              <a:t>US Cancer Atlas</a:t>
            </a:r>
          </a:p>
        </p:txBody>
      </p:sp>
      <p:pic>
        <p:nvPicPr>
          <p:cNvPr id="67588" name="Picture 4"/>
          <p:cNvPicPr>
            <a:picLocks noGrp="1" noChangeAspect="1" noChangeArrowheads="1"/>
          </p:cNvPicPr>
          <p:nvPr>
            <p:ph idx="1"/>
          </p:nvPr>
        </p:nvPicPr>
        <p:blipFill>
          <a:blip r:embed="rId3" cstate="print"/>
          <a:srcRect/>
          <a:stretch>
            <a:fillRect/>
          </a:stretch>
        </p:blipFill>
        <p:spPr>
          <a:xfrm>
            <a:off x="1691680" y="1556791"/>
            <a:ext cx="5833864" cy="4563809"/>
          </a:xfrm>
          <a:prstGeom prst="rect">
            <a:avLst/>
          </a:prstGeom>
          <a:ln>
            <a:noFill/>
          </a:ln>
          <a:effectLst>
            <a:outerShdw blurRad="190500" algn="tl" rotWithShape="0">
              <a:srgbClr val="000000">
                <a:alpha val="70000"/>
              </a:srgbClr>
            </a:outerShdw>
          </a:effectLst>
        </p:spPr>
      </p:pic>
      <p:sp>
        <p:nvSpPr>
          <p:cNvPr id="15364" name="Text Box 7"/>
          <p:cNvSpPr txBox="1">
            <a:spLocks noChangeArrowheads="1"/>
          </p:cNvSpPr>
          <p:nvPr/>
        </p:nvSpPr>
        <p:spPr bwMode="auto">
          <a:xfrm>
            <a:off x="6300788" y="6178698"/>
            <a:ext cx="2449512" cy="274638"/>
          </a:xfrm>
          <a:prstGeom prst="rect">
            <a:avLst/>
          </a:prstGeom>
          <a:noFill/>
          <a:ln w="9525">
            <a:noFill/>
            <a:miter lim="800000"/>
            <a:headEnd/>
            <a:tailEnd/>
          </a:ln>
        </p:spPr>
        <p:txBody>
          <a:bodyPr wrap="none">
            <a:spAutoFit/>
          </a:bodyPr>
          <a:lstStyle/>
          <a:p>
            <a:r>
              <a:rPr lang="en-US" sz="1200" dirty="0"/>
              <a:t>http://www3.cancer.gov/atlasplus/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188640"/>
            <a:ext cx="8229600" cy="868958"/>
          </a:xfrm>
        </p:spPr>
        <p:txBody>
          <a:bodyPr/>
          <a:lstStyle/>
          <a:p>
            <a:pPr algn="ctr" fontAlgn="auto">
              <a:spcAft>
                <a:spcPts val="0"/>
              </a:spcAft>
              <a:defRPr/>
            </a:pPr>
            <a:r>
              <a:rPr lang="en-US" dirty="0"/>
              <a:t>Perspectives</a:t>
            </a:r>
          </a:p>
        </p:txBody>
      </p:sp>
      <p:sp>
        <p:nvSpPr>
          <p:cNvPr id="16387" name="Rectangle 3"/>
          <p:cNvSpPr>
            <a:spLocks noGrp="1" noChangeArrowheads="1"/>
          </p:cNvSpPr>
          <p:nvPr>
            <p:ph idx="1"/>
          </p:nvPr>
        </p:nvSpPr>
        <p:spPr>
          <a:xfrm>
            <a:off x="503238" y="1041375"/>
            <a:ext cx="8183562" cy="5339953"/>
          </a:xfrm>
        </p:spPr>
        <p:txBody>
          <a:bodyPr>
            <a:noAutofit/>
          </a:bodyPr>
          <a:lstStyle/>
          <a:p>
            <a:pPr>
              <a:lnSpc>
                <a:spcPct val="80000"/>
              </a:lnSpc>
            </a:pPr>
            <a:r>
              <a:rPr lang="en-US" sz="2000" dirty="0" smtClean="0"/>
              <a:t>Spatial patterning of service provision</a:t>
            </a:r>
          </a:p>
          <a:p>
            <a:pPr>
              <a:lnSpc>
                <a:spcPct val="80000"/>
              </a:lnSpc>
              <a:buFont typeface="Wingdings" pitchFamily="2" charset="2"/>
              <a:buNone/>
            </a:pPr>
            <a:r>
              <a:rPr lang="en-US" sz="2000" dirty="0" smtClean="0"/>
              <a:t> </a:t>
            </a:r>
          </a:p>
          <a:p>
            <a:pPr lvl="1">
              <a:lnSpc>
                <a:spcPct val="80000"/>
              </a:lnSpc>
            </a:pPr>
            <a:r>
              <a:rPr lang="en-US" dirty="0" smtClean="0"/>
              <a:t>Approaches</a:t>
            </a:r>
          </a:p>
          <a:p>
            <a:pPr lvl="2">
              <a:lnSpc>
                <a:spcPct val="80000"/>
              </a:lnSpc>
            </a:pPr>
            <a:r>
              <a:rPr lang="en-US" dirty="0" smtClean="0"/>
              <a:t>Spatial patterns of health service facilities (mainly hospitals)</a:t>
            </a:r>
          </a:p>
          <a:p>
            <a:pPr lvl="2">
              <a:lnSpc>
                <a:spcPct val="80000"/>
              </a:lnSpc>
            </a:pPr>
            <a:r>
              <a:rPr lang="en-US" dirty="0" smtClean="0"/>
              <a:t>Patterns of utilization</a:t>
            </a:r>
          </a:p>
          <a:p>
            <a:pPr lvl="2">
              <a:lnSpc>
                <a:spcPct val="80000"/>
              </a:lnSpc>
            </a:pPr>
            <a:r>
              <a:rPr lang="en-US" dirty="0" smtClean="0"/>
              <a:t>Patterns of inequity in supply and use (demand) of services</a:t>
            </a:r>
          </a:p>
          <a:p>
            <a:pPr lvl="2">
              <a:lnSpc>
                <a:spcPct val="80000"/>
              </a:lnSpc>
            </a:pPr>
            <a:r>
              <a:rPr lang="en-US" dirty="0" smtClean="0"/>
              <a:t>Quantitative</a:t>
            </a:r>
          </a:p>
          <a:p>
            <a:pPr>
              <a:lnSpc>
                <a:spcPct val="80000"/>
              </a:lnSpc>
              <a:buFont typeface="Wingdings" pitchFamily="2" charset="2"/>
              <a:buNone/>
            </a:pPr>
            <a:r>
              <a:rPr lang="en-US" sz="2000" dirty="0" smtClean="0"/>
              <a:t> </a:t>
            </a:r>
          </a:p>
          <a:p>
            <a:pPr lvl="1">
              <a:lnSpc>
                <a:spcPct val="80000"/>
              </a:lnSpc>
            </a:pPr>
            <a:r>
              <a:rPr lang="en-US" dirty="0" smtClean="0"/>
              <a:t>Assumptions</a:t>
            </a:r>
          </a:p>
          <a:p>
            <a:pPr lvl="2">
              <a:lnSpc>
                <a:spcPct val="80000"/>
              </a:lnSpc>
            </a:pPr>
            <a:r>
              <a:rPr lang="en-US" dirty="0" smtClean="0"/>
              <a:t>Disease = ‘fact’</a:t>
            </a:r>
          </a:p>
          <a:p>
            <a:pPr lvl="2">
              <a:lnSpc>
                <a:spcPct val="80000"/>
              </a:lnSpc>
            </a:pPr>
            <a:r>
              <a:rPr lang="en-US" dirty="0" smtClean="0"/>
              <a:t>People are ‘optimizers’ - re: rationality </a:t>
            </a:r>
          </a:p>
          <a:p>
            <a:pPr lvl="2">
              <a:lnSpc>
                <a:spcPct val="80000"/>
              </a:lnSpc>
            </a:pPr>
            <a:r>
              <a:rPr lang="en-US" dirty="0" smtClean="0"/>
              <a:t>Health care = major determinant of ‘health’</a:t>
            </a:r>
          </a:p>
          <a:p>
            <a:pPr lvl="2">
              <a:lnSpc>
                <a:spcPct val="80000"/>
              </a:lnSpc>
            </a:pPr>
            <a:r>
              <a:rPr lang="en-US" dirty="0" smtClean="0"/>
              <a:t>Distance decay</a:t>
            </a:r>
          </a:p>
          <a:p>
            <a:pPr lvl="2">
              <a:lnSpc>
                <a:spcPct val="80000"/>
              </a:lnSpc>
            </a:pPr>
            <a:r>
              <a:rPr lang="en-US" dirty="0" smtClean="0"/>
              <a:t>‘Build it, and they will come.’  </a:t>
            </a:r>
          </a:p>
          <a:p>
            <a:pPr>
              <a:lnSpc>
                <a:spcPct val="80000"/>
              </a:lnSpc>
            </a:pPr>
            <a:endParaRPr lang="en-US" sz="2000" dirty="0" smtClean="0"/>
          </a:p>
          <a:p>
            <a:pPr lvl="1">
              <a:lnSpc>
                <a:spcPct val="80000"/>
              </a:lnSpc>
            </a:pPr>
            <a:r>
              <a:rPr lang="en-US" dirty="0" smtClean="0"/>
              <a:t>Examples: optimal ambulance shed locations - location/allocation models; spatial patterns of childhood immunization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ctr"/>
            <a:r>
              <a:rPr lang="en-US" dirty="0" smtClean="0"/>
              <a:t>Patterns of utilization</a:t>
            </a:r>
            <a:endParaRPr lang="en-US" dirty="0"/>
          </a:p>
        </p:txBody>
      </p:sp>
      <p:pic>
        <p:nvPicPr>
          <p:cNvPr id="49154" name="Picture 2"/>
          <p:cNvPicPr>
            <a:picLocks noChangeAspect="1" noChangeArrowheads="1"/>
          </p:cNvPicPr>
          <p:nvPr/>
        </p:nvPicPr>
        <p:blipFill>
          <a:blip r:embed="rId3" cstate="print"/>
          <a:srcRect/>
          <a:stretch>
            <a:fillRect/>
          </a:stretch>
        </p:blipFill>
        <p:spPr bwMode="auto">
          <a:xfrm>
            <a:off x="1174278" y="1484784"/>
            <a:ext cx="6755308" cy="448056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8" name="Rectangle 8"/>
          <p:cNvSpPr>
            <a:spLocks noGrp="1" noChangeArrowheads="1"/>
          </p:cNvSpPr>
          <p:nvPr>
            <p:ph type="title"/>
          </p:nvPr>
        </p:nvSpPr>
        <p:spPr>
          <a:xfrm>
            <a:off x="457200" y="188640"/>
            <a:ext cx="8229600" cy="1143000"/>
          </a:xfrm>
        </p:spPr>
        <p:txBody>
          <a:bodyPr/>
          <a:lstStyle/>
          <a:p>
            <a:pPr algn="ctr" fontAlgn="auto">
              <a:spcAft>
                <a:spcPts val="0"/>
              </a:spcAft>
              <a:defRPr/>
            </a:pPr>
            <a:r>
              <a:rPr lang="en-US" dirty="0"/>
              <a:t>Health care service provision</a:t>
            </a:r>
          </a:p>
        </p:txBody>
      </p:sp>
      <p:pic>
        <p:nvPicPr>
          <p:cNvPr id="71684" name="Picture 4"/>
          <p:cNvPicPr>
            <a:picLocks noGrp="1" noChangeAspect="1" noChangeArrowheads="1"/>
          </p:cNvPicPr>
          <p:nvPr>
            <p:ph sz="half" idx="1"/>
          </p:nvPr>
        </p:nvPicPr>
        <p:blipFill>
          <a:blip r:embed="rId3" cstate="print"/>
          <a:stretch>
            <a:fillRect/>
          </a:stretch>
        </p:blipFill>
        <p:spPr>
          <a:xfrm>
            <a:off x="395535" y="1484784"/>
            <a:ext cx="4594261" cy="3528392"/>
          </a:xfrm>
          <a:effectLst>
            <a:outerShdw blurRad="190500" algn="tl" rotWithShape="0">
              <a:srgbClr val="000000">
                <a:alpha val="70000"/>
              </a:srgbClr>
            </a:outerShdw>
          </a:effectLst>
        </p:spPr>
      </p:pic>
      <p:pic>
        <p:nvPicPr>
          <p:cNvPr id="71687" name="Picture 7"/>
          <p:cNvPicPr>
            <a:picLocks noGrp="1" noChangeAspect="1" noChangeArrowheads="1"/>
          </p:cNvPicPr>
          <p:nvPr>
            <p:ph sz="half" idx="2"/>
          </p:nvPr>
        </p:nvPicPr>
        <p:blipFill>
          <a:blip r:embed="rId4" cstate="print"/>
          <a:stretch>
            <a:fillRect/>
          </a:stretch>
        </p:blipFill>
        <p:spPr>
          <a:xfrm>
            <a:off x="4552153" y="2636912"/>
            <a:ext cx="4219677" cy="3240360"/>
          </a:xfrm>
          <a:effectLst>
            <a:outerShdw blurRad="190500" algn="tl" rotWithShape="0">
              <a:srgbClr val="000000">
                <a:alpha val="70000"/>
              </a:srgbClr>
            </a:outerShdw>
          </a:effectLst>
        </p:spPr>
      </p:pic>
      <p:sp>
        <p:nvSpPr>
          <p:cNvPr id="17413" name="Text Box 10"/>
          <p:cNvSpPr txBox="1">
            <a:spLocks noChangeArrowheads="1"/>
          </p:cNvSpPr>
          <p:nvPr/>
        </p:nvSpPr>
        <p:spPr bwMode="auto">
          <a:xfrm>
            <a:off x="4286248" y="6226196"/>
            <a:ext cx="4341812" cy="274638"/>
          </a:xfrm>
          <a:prstGeom prst="rect">
            <a:avLst/>
          </a:prstGeom>
          <a:noFill/>
          <a:ln w="9525">
            <a:noFill/>
            <a:miter lim="800000"/>
            <a:headEnd/>
            <a:tailEnd/>
          </a:ln>
        </p:spPr>
        <p:txBody>
          <a:bodyPr wrap="none">
            <a:spAutoFit/>
          </a:bodyPr>
          <a:lstStyle/>
          <a:p>
            <a:r>
              <a:rPr lang="en-US" sz="1200" dirty="0"/>
              <a:t>http://www.esri.com/news/arcuser/0702/healthtrends2of2.html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pPr algn="ctr"/>
            <a:r>
              <a:rPr lang="en-CA" dirty="0" smtClean="0"/>
              <a:t>Why Geography and Health?</a:t>
            </a:r>
            <a:endParaRPr lang="en-CA" dirty="0"/>
          </a:p>
        </p:txBody>
      </p:sp>
      <p:sp>
        <p:nvSpPr>
          <p:cNvPr id="3" name="Content Placeholder 2"/>
          <p:cNvSpPr>
            <a:spLocks noGrp="1"/>
          </p:cNvSpPr>
          <p:nvPr>
            <p:ph idx="1"/>
          </p:nvPr>
        </p:nvSpPr>
        <p:spPr>
          <a:xfrm>
            <a:off x="457200" y="1600200"/>
            <a:ext cx="8229600" cy="4997152"/>
          </a:xfrm>
        </p:spPr>
        <p:txBody>
          <a:bodyPr>
            <a:normAutofit/>
          </a:bodyPr>
          <a:lstStyle/>
          <a:p>
            <a:pPr marL="0" indent="0">
              <a:buNone/>
            </a:pPr>
            <a:r>
              <a:rPr lang="en-CA" dirty="0" smtClean="0"/>
              <a:t>As </a:t>
            </a:r>
            <a:r>
              <a:rPr lang="en-CA" i="1" dirty="0"/>
              <a:t>Dr. Trevor </a:t>
            </a:r>
            <a:r>
              <a:rPr lang="en-CA" i="1" dirty="0" err="1"/>
              <a:t>Dummer</a:t>
            </a:r>
            <a:r>
              <a:rPr lang="en-CA" i="1" dirty="0"/>
              <a:t> </a:t>
            </a:r>
            <a:r>
              <a:rPr lang="en-CA" i="1" dirty="0" smtClean="0"/>
              <a:t>(2008) stated: </a:t>
            </a:r>
            <a:r>
              <a:rPr lang="en-CA" dirty="0" smtClean="0"/>
              <a:t>Geography and </a:t>
            </a:r>
            <a:r>
              <a:rPr lang="en-CA" dirty="0"/>
              <a:t>health are intrinsically linked. Where we are born, live, study and work directly influences our health experiences: the air we breathe, the food we eat, the viruses we are exposed to and the health services we can access. The social, built and natural environments affect our health and well-being in ways that are directly relevant to health policy. Spatial location (the geographic context of places and the connectedness between places) plays a major role in shaping environmental risks as well as many other health effects</a:t>
            </a:r>
            <a:r>
              <a:rPr lang="en-CA" dirty="0" smtClean="0"/>
              <a:t>. </a:t>
            </a:r>
          </a:p>
          <a:p>
            <a:pPr marL="0" indent="0">
              <a:buNone/>
            </a:pPr>
            <a:r>
              <a:rPr lang="en-CA" dirty="0"/>
              <a:t>	</a:t>
            </a:r>
            <a:r>
              <a:rPr lang="en-CA" dirty="0" smtClean="0"/>
              <a:t>(</a:t>
            </a:r>
            <a:r>
              <a:rPr lang="pt-BR" i="1" dirty="0" smtClean="0"/>
              <a:t>CMAJ </a:t>
            </a:r>
            <a:r>
              <a:rPr lang="pt-BR" i="1" dirty="0"/>
              <a:t>April 22, 2008 vol. 178 no. </a:t>
            </a:r>
            <a:r>
              <a:rPr lang="pt-BR" i="1" dirty="0" smtClean="0"/>
              <a:t>9</a:t>
            </a:r>
            <a:r>
              <a:rPr lang="pt-BR" dirty="0" smtClean="0"/>
              <a:t>)</a:t>
            </a:r>
            <a:endParaRPr lang="en-CA" dirty="0"/>
          </a:p>
        </p:txBody>
      </p:sp>
    </p:spTree>
    <p:extLst>
      <p:ext uri="{BB962C8B-B14F-4D97-AF65-F5344CB8AC3E}">
        <p14:creationId xmlns:p14="http://schemas.microsoft.com/office/powerpoint/2010/main" val="2504482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188640"/>
            <a:ext cx="8229600" cy="868958"/>
          </a:xfrm>
        </p:spPr>
        <p:txBody>
          <a:bodyPr/>
          <a:lstStyle/>
          <a:p>
            <a:pPr algn="ctr" fontAlgn="auto">
              <a:spcAft>
                <a:spcPts val="0"/>
              </a:spcAft>
              <a:defRPr/>
            </a:pPr>
            <a:r>
              <a:rPr lang="en-US" dirty="0"/>
              <a:t>Perspectives</a:t>
            </a:r>
          </a:p>
        </p:txBody>
      </p:sp>
      <p:sp>
        <p:nvSpPr>
          <p:cNvPr id="18435" name="Rectangle 3"/>
          <p:cNvSpPr>
            <a:spLocks noGrp="1" noChangeArrowheads="1"/>
          </p:cNvSpPr>
          <p:nvPr>
            <p:ph idx="1"/>
          </p:nvPr>
        </p:nvSpPr>
        <p:spPr>
          <a:xfrm>
            <a:off x="503238" y="1306400"/>
            <a:ext cx="8317234" cy="5218944"/>
          </a:xfrm>
        </p:spPr>
        <p:txBody>
          <a:bodyPr>
            <a:noAutofit/>
          </a:bodyPr>
          <a:lstStyle/>
          <a:p>
            <a:pPr>
              <a:lnSpc>
                <a:spcPct val="80000"/>
              </a:lnSpc>
            </a:pPr>
            <a:r>
              <a:rPr lang="en-US" sz="2000" dirty="0" smtClean="0"/>
              <a:t>Humanistic approaches to ‘medical geography’</a:t>
            </a:r>
          </a:p>
          <a:p>
            <a:pPr>
              <a:lnSpc>
                <a:spcPct val="80000"/>
              </a:lnSpc>
            </a:pPr>
            <a:endParaRPr lang="en-US" sz="2000" dirty="0" smtClean="0"/>
          </a:p>
          <a:p>
            <a:pPr lvl="1">
              <a:lnSpc>
                <a:spcPct val="80000"/>
              </a:lnSpc>
            </a:pPr>
            <a:r>
              <a:rPr lang="en-US" dirty="0" smtClean="0"/>
              <a:t>Approaches</a:t>
            </a:r>
          </a:p>
          <a:p>
            <a:pPr lvl="2">
              <a:lnSpc>
                <a:spcPct val="80000"/>
              </a:lnSpc>
            </a:pPr>
            <a:r>
              <a:rPr lang="en-US" dirty="0" smtClean="0"/>
              <a:t>Understand lay rationality</a:t>
            </a:r>
          </a:p>
          <a:p>
            <a:pPr lvl="2">
              <a:lnSpc>
                <a:spcPct val="80000"/>
              </a:lnSpc>
            </a:pPr>
            <a:r>
              <a:rPr lang="en-US" dirty="0" smtClean="0"/>
              <a:t>Qualitative - e.g., grounded theory, phenomenology</a:t>
            </a:r>
          </a:p>
          <a:p>
            <a:pPr>
              <a:lnSpc>
                <a:spcPct val="80000"/>
              </a:lnSpc>
              <a:buFont typeface="Wingdings" pitchFamily="2" charset="2"/>
              <a:buNone/>
            </a:pPr>
            <a:r>
              <a:rPr lang="en-US" sz="2000" dirty="0" smtClean="0"/>
              <a:t> </a:t>
            </a:r>
          </a:p>
          <a:p>
            <a:pPr lvl="1">
              <a:lnSpc>
                <a:spcPct val="80000"/>
              </a:lnSpc>
            </a:pPr>
            <a:r>
              <a:rPr lang="en-US" dirty="0" smtClean="0"/>
              <a:t>Assumptions</a:t>
            </a:r>
          </a:p>
          <a:p>
            <a:pPr lvl="2">
              <a:lnSpc>
                <a:spcPct val="80000"/>
              </a:lnSpc>
            </a:pPr>
            <a:r>
              <a:rPr lang="en-US" dirty="0" smtClean="0"/>
              <a:t>Illness = socially constructed </a:t>
            </a:r>
          </a:p>
          <a:p>
            <a:pPr lvl="2">
              <a:lnSpc>
                <a:spcPct val="80000"/>
              </a:lnSpc>
            </a:pPr>
            <a:r>
              <a:rPr lang="en-US" dirty="0" smtClean="0"/>
              <a:t>People are ‘</a:t>
            </a:r>
            <a:r>
              <a:rPr lang="en-US" dirty="0" err="1" smtClean="0"/>
              <a:t>satisficers</a:t>
            </a:r>
            <a:r>
              <a:rPr lang="en-US" dirty="0" smtClean="0"/>
              <a:t>’ - re: rationality</a:t>
            </a:r>
          </a:p>
          <a:p>
            <a:pPr lvl="2">
              <a:lnSpc>
                <a:spcPct val="80000"/>
              </a:lnSpc>
            </a:pPr>
            <a:r>
              <a:rPr lang="en-US" dirty="0" smtClean="0"/>
              <a:t>Perception of health = major determinant of ‘health’</a:t>
            </a:r>
          </a:p>
          <a:p>
            <a:pPr lvl="2">
              <a:lnSpc>
                <a:spcPct val="80000"/>
              </a:lnSpc>
            </a:pPr>
            <a:r>
              <a:rPr lang="en-US" dirty="0" smtClean="0"/>
              <a:t>Social context influences perception</a:t>
            </a:r>
          </a:p>
          <a:p>
            <a:pPr lvl="2">
              <a:lnSpc>
                <a:spcPct val="80000"/>
              </a:lnSpc>
            </a:pPr>
            <a:r>
              <a:rPr lang="en-US" dirty="0" smtClean="0"/>
              <a:t>Meaning can be understood from stories</a:t>
            </a:r>
          </a:p>
          <a:p>
            <a:pPr>
              <a:lnSpc>
                <a:spcPct val="80000"/>
              </a:lnSpc>
            </a:pPr>
            <a:endParaRPr lang="en-US" sz="2000" dirty="0" smtClean="0"/>
          </a:p>
          <a:p>
            <a:pPr lvl="1">
              <a:lnSpc>
                <a:spcPct val="80000"/>
              </a:lnSpc>
            </a:pPr>
            <a:r>
              <a:rPr lang="en-US" dirty="0" smtClean="0"/>
              <a:t>Examples: lay perceptions of health (</a:t>
            </a:r>
            <a:r>
              <a:rPr lang="en-US" dirty="0" err="1" smtClean="0"/>
              <a:t>Eyles</a:t>
            </a:r>
            <a:r>
              <a:rPr lang="en-US" dirty="0" smtClean="0"/>
              <a:t> and </a:t>
            </a:r>
            <a:r>
              <a:rPr lang="en-US" dirty="0" err="1" smtClean="0"/>
              <a:t>Donnovan</a:t>
            </a:r>
            <a:r>
              <a:rPr lang="en-US" dirty="0" smtClean="0"/>
              <a:t> 1986); impact of environmental policy on the health of communities</a:t>
            </a:r>
          </a:p>
          <a:p>
            <a:pPr lvl="1">
              <a:lnSpc>
                <a:spcPct val="80000"/>
              </a:lnSpc>
              <a:buFont typeface="Wingdings" pitchFamily="2" charset="2"/>
              <a:buNone/>
            </a:pPr>
            <a:endParaRPr lang="en-US" dirty="0" smtClean="0"/>
          </a:p>
          <a:p>
            <a:pPr lvl="1">
              <a:lnSpc>
                <a:spcPct val="80000"/>
              </a:lnSpc>
            </a:pPr>
            <a:r>
              <a:rPr lang="en-US" dirty="0" smtClean="0"/>
              <a:t>Limitations: what about social constraints on human action?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7" name="Rectangle 11"/>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Environmental justice</a:t>
            </a:r>
          </a:p>
        </p:txBody>
      </p:sp>
      <p:pic>
        <p:nvPicPr>
          <p:cNvPr id="19459" name="Picture 5" descr="hemodfig12"/>
          <p:cNvPicPr>
            <a:picLocks noGrp="1" noChangeAspect="1" noChangeArrowheads="1"/>
          </p:cNvPicPr>
          <p:nvPr>
            <p:ph sz="half" idx="1"/>
          </p:nvPr>
        </p:nvPicPr>
        <p:blipFill>
          <a:blip r:embed="rId2" cstate="print"/>
          <a:srcRect l="12097" r="11290" b="7975"/>
          <a:stretch>
            <a:fillRect/>
          </a:stretch>
        </p:blipFill>
        <p:spPr>
          <a:xfrm>
            <a:off x="458799" y="1268760"/>
            <a:ext cx="3656048" cy="3848472"/>
          </a:xfrm>
          <a:prstGeom prst="rect">
            <a:avLst/>
          </a:prstGeom>
          <a:ln>
            <a:noFill/>
          </a:ln>
          <a:effectLst>
            <a:outerShdw blurRad="190500" algn="tl" rotWithShape="0">
              <a:srgbClr val="000000">
                <a:alpha val="70000"/>
              </a:srgbClr>
            </a:outerShdw>
          </a:effectLst>
        </p:spPr>
      </p:pic>
      <p:pic>
        <p:nvPicPr>
          <p:cNvPr id="19460" name="Picture 10" descr="map"/>
          <p:cNvPicPr>
            <a:picLocks noGrp="1" noChangeAspect="1" noChangeArrowheads="1"/>
          </p:cNvPicPr>
          <p:nvPr>
            <p:ph sz="half" idx="2"/>
          </p:nvPr>
        </p:nvPicPr>
        <p:blipFill>
          <a:blip r:embed="rId3" cstate="print"/>
          <a:srcRect r="945" b="1146"/>
          <a:stretch>
            <a:fillRect/>
          </a:stretch>
        </p:blipFill>
        <p:spPr>
          <a:xfrm>
            <a:off x="4067944" y="2003718"/>
            <a:ext cx="4617351" cy="3801545"/>
          </a:xfrm>
          <a:prstGeom prst="rect">
            <a:avLst/>
          </a:prstGeom>
          <a:ln>
            <a:noFill/>
          </a:ln>
          <a:effectLst>
            <a:outerShdw blurRad="190500" algn="tl" rotWithShape="0">
              <a:srgbClr val="000000">
                <a:alpha val="70000"/>
              </a:srgbClr>
            </a:outerShdw>
          </a:effectLst>
        </p:spPr>
      </p:pic>
      <p:sp>
        <p:nvSpPr>
          <p:cNvPr id="19461" name="Text Box 8"/>
          <p:cNvSpPr txBox="1">
            <a:spLocks noChangeArrowheads="1"/>
          </p:cNvSpPr>
          <p:nvPr/>
        </p:nvSpPr>
        <p:spPr bwMode="auto">
          <a:xfrm>
            <a:off x="539552" y="5065620"/>
            <a:ext cx="3257623" cy="276999"/>
          </a:xfrm>
          <a:prstGeom prst="rect">
            <a:avLst/>
          </a:prstGeom>
          <a:noFill/>
          <a:ln w="9525">
            <a:noFill/>
            <a:miter lim="800000"/>
            <a:headEnd/>
            <a:tailEnd/>
          </a:ln>
        </p:spPr>
        <p:txBody>
          <a:bodyPr wrap="none">
            <a:spAutoFit/>
          </a:bodyPr>
          <a:lstStyle/>
          <a:p>
            <a:r>
              <a:rPr lang="en-US" sz="1200" dirty="0">
                <a:solidFill>
                  <a:schemeClr val="accent2">
                    <a:lumMod val="20000"/>
                    <a:lumOff val="80000"/>
                  </a:schemeClr>
                </a:solidFill>
              </a:rPr>
              <a:t>http://msucares.com/health/health/appa1.htm</a:t>
            </a:r>
          </a:p>
        </p:txBody>
      </p:sp>
      <p:sp>
        <p:nvSpPr>
          <p:cNvPr id="19462" name="Text Box 13"/>
          <p:cNvSpPr txBox="1">
            <a:spLocks noChangeArrowheads="1"/>
          </p:cNvSpPr>
          <p:nvPr/>
        </p:nvSpPr>
        <p:spPr bwMode="auto">
          <a:xfrm>
            <a:off x="4788024" y="5883969"/>
            <a:ext cx="3352800" cy="274637"/>
          </a:xfrm>
          <a:prstGeom prst="rect">
            <a:avLst/>
          </a:prstGeom>
          <a:noFill/>
          <a:ln w="9525">
            <a:noFill/>
            <a:miter lim="800000"/>
            <a:headEnd/>
            <a:tailEnd/>
          </a:ln>
        </p:spPr>
        <p:txBody>
          <a:bodyPr wrap="none">
            <a:spAutoFit/>
          </a:bodyPr>
          <a:lstStyle/>
          <a:p>
            <a:r>
              <a:rPr lang="en-US" sz="1200" dirty="0"/>
              <a:t>http://leftinsf.com/blog/index.php/archives/1672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Environmental justice</a:t>
            </a:r>
          </a:p>
        </p:txBody>
      </p:sp>
      <p:sp>
        <p:nvSpPr>
          <p:cNvPr id="3" name="Content Placeholder 2"/>
          <p:cNvSpPr>
            <a:spLocks noGrp="1"/>
          </p:cNvSpPr>
          <p:nvPr>
            <p:ph sz="half" idx="1"/>
          </p:nvPr>
        </p:nvSpPr>
        <p:spPr>
          <a:xfrm>
            <a:off x="749424" y="1628800"/>
            <a:ext cx="4038600" cy="1972816"/>
          </a:xfrm>
        </p:spPr>
        <p:txBody>
          <a:bodyPr/>
          <a:lstStyle/>
          <a:p>
            <a:pPr marL="0" indent="0">
              <a:buNone/>
            </a:pPr>
            <a:r>
              <a:rPr lang="en-US" dirty="0" smtClean="0"/>
              <a:t>USA EPA</a:t>
            </a:r>
            <a:endParaRPr lang="en-US" dirty="0"/>
          </a:p>
        </p:txBody>
      </p:sp>
      <p:pic>
        <p:nvPicPr>
          <p:cNvPr id="51202" name="Picture 2"/>
          <p:cNvPicPr>
            <a:picLocks noChangeAspect="1" noChangeArrowheads="1"/>
          </p:cNvPicPr>
          <p:nvPr/>
        </p:nvPicPr>
        <p:blipFill>
          <a:blip r:embed="rId3" cstate="print"/>
          <a:srcRect/>
          <a:stretch>
            <a:fillRect/>
          </a:stretch>
        </p:blipFill>
        <p:spPr bwMode="auto">
          <a:xfrm>
            <a:off x="4214810" y="1834480"/>
            <a:ext cx="4114800" cy="4114800"/>
          </a:xfrm>
          <a:prstGeom prst="rect">
            <a:avLst/>
          </a:prstGeom>
          <a:ln>
            <a:noFill/>
          </a:ln>
          <a:effectLst>
            <a:outerShdw blurRad="190500" algn="tl" rotWithShape="0">
              <a:srgbClr val="000000">
                <a:alpha val="70000"/>
              </a:srgbClr>
            </a:outerShdw>
          </a:effectLst>
        </p:spPr>
      </p:pic>
      <p:pic>
        <p:nvPicPr>
          <p:cNvPr id="51203" name="Picture 3"/>
          <p:cNvPicPr>
            <a:picLocks noChangeAspect="1" noChangeArrowheads="1"/>
          </p:cNvPicPr>
          <p:nvPr/>
        </p:nvPicPr>
        <p:blipFill>
          <a:blip r:embed="rId4" cstate="print"/>
          <a:srcRect/>
          <a:stretch>
            <a:fillRect/>
          </a:stretch>
        </p:blipFill>
        <p:spPr bwMode="auto">
          <a:xfrm>
            <a:off x="785786" y="2216798"/>
            <a:ext cx="1828800" cy="1828800"/>
          </a:xfrm>
          <a:prstGeom prst="rect">
            <a:avLst/>
          </a:prstGeom>
          <a:ln>
            <a:noFill/>
          </a:ln>
          <a:effectLst>
            <a:outerShdw blurRad="190500" algn="tl" rotWithShape="0">
              <a:srgbClr val="000000">
                <a:alpha val="70000"/>
              </a:srgbClr>
            </a:outerShdw>
          </a:effectLst>
        </p:spPr>
      </p:pic>
      <p:pic>
        <p:nvPicPr>
          <p:cNvPr id="51204" name="Picture 4"/>
          <p:cNvPicPr>
            <a:picLocks noChangeAspect="1" noChangeArrowheads="1"/>
          </p:cNvPicPr>
          <p:nvPr/>
        </p:nvPicPr>
        <p:blipFill>
          <a:blip r:embed="rId5" cstate="print"/>
          <a:srcRect/>
          <a:stretch>
            <a:fillRect/>
          </a:stretch>
        </p:blipFill>
        <p:spPr bwMode="auto">
          <a:xfrm>
            <a:off x="785786" y="4431376"/>
            <a:ext cx="1828800" cy="151790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88640"/>
            <a:ext cx="8229600" cy="724942"/>
          </a:xfrm>
        </p:spPr>
        <p:txBody>
          <a:bodyPr/>
          <a:lstStyle/>
          <a:p>
            <a:pPr algn="ctr" fontAlgn="auto">
              <a:spcAft>
                <a:spcPts val="0"/>
              </a:spcAft>
              <a:defRPr/>
            </a:pPr>
            <a:r>
              <a:rPr lang="en-US" dirty="0"/>
              <a:t>Perspectives</a:t>
            </a:r>
          </a:p>
        </p:txBody>
      </p:sp>
      <p:sp>
        <p:nvSpPr>
          <p:cNvPr id="20483" name="Rectangle 3"/>
          <p:cNvSpPr>
            <a:spLocks noGrp="1" noChangeArrowheads="1"/>
          </p:cNvSpPr>
          <p:nvPr>
            <p:ph idx="1"/>
          </p:nvPr>
        </p:nvSpPr>
        <p:spPr>
          <a:xfrm>
            <a:off x="544950" y="1196752"/>
            <a:ext cx="7889554" cy="5262815"/>
          </a:xfrm>
        </p:spPr>
        <p:txBody>
          <a:bodyPr>
            <a:noAutofit/>
          </a:bodyPr>
          <a:lstStyle/>
          <a:p>
            <a:pPr>
              <a:lnSpc>
                <a:spcPct val="80000"/>
              </a:lnSpc>
            </a:pPr>
            <a:r>
              <a:rPr lang="en-US" sz="2000" dirty="0" err="1" smtClean="0"/>
              <a:t>Structuralist</a:t>
            </a:r>
            <a:r>
              <a:rPr lang="en-US" sz="2000" dirty="0" smtClean="0"/>
              <a:t> / materialist / critical approaches to ‘medical geography’</a:t>
            </a:r>
          </a:p>
          <a:p>
            <a:pPr>
              <a:lnSpc>
                <a:spcPct val="80000"/>
              </a:lnSpc>
            </a:pPr>
            <a:endParaRPr lang="en-US" sz="2000" dirty="0" smtClean="0"/>
          </a:p>
          <a:p>
            <a:pPr lvl="1">
              <a:lnSpc>
                <a:spcPct val="80000"/>
              </a:lnSpc>
            </a:pPr>
            <a:r>
              <a:rPr lang="en-US" dirty="0" smtClean="0"/>
              <a:t>Approaches</a:t>
            </a:r>
          </a:p>
          <a:p>
            <a:pPr lvl="2">
              <a:lnSpc>
                <a:spcPct val="80000"/>
              </a:lnSpc>
            </a:pPr>
            <a:r>
              <a:rPr lang="en-US" dirty="0" smtClean="0"/>
              <a:t>Inequalities in health</a:t>
            </a:r>
          </a:p>
          <a:p>
            <a:pPr lvl="2">
              <a:lnSpc>
                <a:spcPct val="80000"/>
              </a:lnSpc>
            </a:pPr>
            <a:r>
              <a:rPr lang="en-US" dirty="0" smtClean="0"/>
              <a:t>Marxist critiques of capitalism</a:t>
            </a:r>
          </a:p>
          <a:p>
            <a:pPr>
              <a:lnSpc>
                <a:spcPct val="80000"/>
              </a:lnSpc>
            </a:pPr>
            <a:endParaRPr lang="en-US" sz="2000" dirty="0" smtClean="0"/>
          </a:p>
          <a:p>
            <a:pPr lvl="1">
              <a:lnSpc>
                <a:spcPct val="80000"/>
              </a:lnSpc>
            </a:pPr>
            <a:r>
              <a:rPr lang="en-US" dirty="0" smtClean="0"/>
              <a:t>Assumptions</a:t>
            </a:r>
          </a:p>
          <a:p>
            <a:pPr lvl="2">
              <a:lnSpc>
                <a:spcPct val="80000"/>
              </a:lnSpc>
            </a:pPr>
            <a:r>
              <a:rPr lang="en-US" dirty="0" smtClean="0"/>
              <a:t>Structure of social/political/economic system is the key determinant of health and variation in health</a:t>
            </a:r>
          </a:p>
          <a:p>
            <a:pPr lvl="2">
              <a:lnSpc>
                <a:spcPct val="80000"/>
              </a:lnSpc>
            </a:pPr>
            <a:r>
              <a:rPr lang="en-US" dirty="0" smtClean="0"/>
              <a:t>Macro-scale analysis is important</a:t>
            </a:r>
          </a:p>
          <a:p>
            <a:pPr lvl="2">
              <a:lnSpc>
                <a:spcPct val="80000"/>
              </a:lnSpc>
            </a:pPr>
            <a:r>
              <a:rPr lang="en-US" dirty="0" smtClean="0"/>
              <a:t>Understand links between h/c professionals and reproduction of unequal power relations</a:t>
            </a:r>
          </a:p>
          <a:p>
            <a:pPr>
              <a:lnSpc>
                <a:spcPct val="80000"/>
              </a:lnSpc>
            </a:pPr>
            <a:endParaRPr lang="en-US" sz="2000" dirty="0" smtClean="0"/>
          </a:p>
          <a:p>
            <a:pPr lvl="1">
              <a:lnSpc>
                <a:spcPct val="80000"/>
              </a:lnSpc>
            </a:pPr>
            <a:r>
              <a:rPr lang="en-US" dirty="0" smtClean="0"/>
              <a:t>Examples: community-based childcare; health inequalities in Canada</a:t>
            </a:r>
          </a:p>
          <a:p>
            <a:pPr>
              <a:lnSpc>
                <a:spcPct val="80000"/>
              </a:lnSpc>
              <a:buFont typeface="Wingdings" pitchFamily="2" charset="2"/>
              <a:buNone/>
            </a:pPr>
            <a:r>
              <a:rPr lang="en-US" sz="2000" dirty="0" smtClean="0"/>
              <a:t> </a:t>
            </a:r>
          </a:p>
          <a:p>
            <a:pPr lvl="1">
              <a:lnSpc>
                <a:spcPct val="80000"/>
              </a:lnSpc>
            </a:pPr>
            <a:r>
              <a:rPr lang="en-US" dirty="0" smtClean="0"/>
              <a:t>Limitations: what about human agency/creativity to overcome social constraints?</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824" y="1651300"/>
            <a:ext cx="1434871" cy="1561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8" name="Rectangle 10"/>
          <p:cNvSpPr>
            <a:spLocks noGrp="1" noChangeArrowheads="1"/>
          </p:cNvSpPr>
          <p:nvPr>
            <p:ph type="title"/>
          </p:nvPr>
        </p:nvSpPr>
        <p:spPr>
          <a:xfrm>
            <a:off x="457200" y="188640"/>
            <a:ext cx="8229600" cy="1143000"/>
          </a:xfrm>
        </p:spPr>
        <p:txBody>
          <a:bodyPr/>
          <a:lstStyle/>
          <a:p>
            <a:pPr fontAlgn="auto">
              <a:spcAft>
                <a:spcPts val="0"/>
              </a:spcAft>
              <a:defRPr/>
            </a:pPr>
            <a:r>
              <a:rPr lang="en-US" dirty="0"/>
              <a:t>Socio-economic factors</a:t>
            </a:r>
          </a:p>
        </p:txBody>
      </p:sp>
      <p:pic>
        <p:nvPicPr>
          <p:cNvPr id="83973" name="Picture 5" descr="04f1"/>
          <p:cNvPicPr>
            <a:picLocks noGrp="1" noChangeAspect="1" noChangeArrowheads="1"/>
          </p:cNvPicPr>
          <p:nvPr>
            <p:ph sz="half" idx="1"/>
          </p:nvPr>
        </p:nvPicPr>
        <p:blipFill>
          <a:blip r:embed="rId3" cstate="print"/>
          <a:srcRect/>
          <a:stretch>
            <a:fillRect/>
          </a:stretch>
        </p:blipFill>
        <p:spPr>
          <a:xfrm>
            <a:off x="539552" y="1499499"/>
            <a:ext cx="3749040" cy="2793597"/>
          </a:xfrm>
          <a:prstGeom prst="rect">
            <a:avLst/>
          </a:prstGeom>
          <a:ln>
            <a:noFill/>
          </a:ln>
          <a:effectLst>
            <a:outerShdw blurRad="190500" algn="tl" rotWithShape="0">
              <a:srgbClr val="000000">
                <a:alpha val="70000"/>
              </a:srgbClr>
            </a:outerShdw>
          </a:effectLst>
        </p:spPr>
      </p:pic>
      <p:pic>
        <p:nvPicPr>
          <p:cNvPr id="83977" name="Picture 9" descr="04f2"/>
          <p:cNvPicPr>
            <a:picLocks noGrp="1" noChangeAspect="1" noChangeArrowheads="1"/>
          </p:cNvPicPr>
          <p:nvPr>
            <p:ph sz="half" idx="2"/>
          </p:nvPr>
        </p:nvPicPr>
        <p:blipFill>
          <a:blip r:embed="rId4" cstate="print"/>
          <a:srcRect/>
          <a:stretch>
            <a:fillRect/>
          </a:stretch>
        </p:blipFill>
        <p:spPr>
          <a:xfrm>
            <a:off x="4686755" y="2905122"/>
            <a:ext cx="3749040" cy="3116166"/>
          </a:xfrm>
          <a:prstGeom prst="rect">
            <a:avLst/>
          </a:prstGeom>
          <a:ln>
            <a:noFill/>
          </a:ln>
          <a:effectLst>
            <a:outerShdw blurRad="190500" algn="tl" rotWithShape="0">
              <a:srgbClr val="000000">
                <a:alpha val="70000"/>
              </a:srgbClr>
            </a:outerShdw>
          </a:effectLst>
        </p:spPr>
      </p:pic>
      <p:sp>
        <p:nvSpPr>
          <p:cNvPr id="21509" name="Text Box 12"/>
          <p:cNvSpPr txBox="1">
            <a:spLocks noChangeArrowheads="1"/>
          </p:cNvSpPr>
          <p:nvPr/>
        </p:nvSpPr>
        <p:spPr bwMode="auto">
          <a:xfrm>
            <a:off x="1214414" y="6215082"/>
            <a:ext cx="7240587" cy="274638"/>
          </a:xfrm>
          <a:prstGeom prst="rect">
            <a:avLst/>
          </a:prstGeom>
          <a:noFill/>
          <a:ln w="9525">
            <a:noFill/>
            <a:miter lim="800000"/>
            <a:headEnd/>
            <a:tailEnd/>
          </a:ln>
        </p:spPr>
        <p:txBody>
          <a:bodyPr>
            <a:spAutoFit/>
          </a:bodyPr>
          <a:lstStyle/>
          <a:p>
            <a:r>
              <a:rPr lang="en-US" sz="1200" dirty="0"/>
              <a:t>http://www.scielosp.org/scielo.php?script=sci_arttext&amp;pid=S1415-790X2002000400004&amp;nrm=iso&amp;tlng=pt</a:t>
            </a: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568032"/>
            <a:ext cx="1981200"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ealthcare"/>
          <p:cNvPicPr>
            <a:picLocks noChangeAspect="1" noChangeArrowheads="1"/>
          </p:cNvPicPr>
          <p:nvPr/>
        </p:nvPicPr>
        <p:blipFill>
          <a:blip r:embed="rId6" cstate="print"/>
          <a:srcRect/>
          <a:stretch>
            <a:fillRect/>
          </a:stretch>
        </p:blipFill>
        <p:spPr bwMode="auto">
          <a:xfrm>
            <a:off x="6954896" y="332656"/>
            <a:ext cx="1514831" cy="243598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1" name="Rectangle 7"/>
          <p:cNvSpPr>
            <a:spLocks noGrp="1" noChangeArrowheads="1"/>
          </p:cNvSpPr>
          <p:nvPr>
            <p:ph type="title"/>
          </p:nvPr>
        </p:nvSpPr>
        <p:spPr/>
        <p:txBody>
          <a:bodyPr/>
          <a:lstStyle/>
          <a:p>
            <a:pPr fontAlgn="auto">
              <a:spcAft>
                <a:spcPts val="0"/>
              </a:spcAft>
              <a:defRPr/>
            </a:pPr>
            <a:endParaRPr lang="en-US">
              <a:solidFill>
                <a:schemeClr val="accent1">
                  <a:tint val="88000"/>
                  <a:satMod val="150000"/>
                </a:schemeClr>
              </a:solidFill>
            </a:endParaRPr>
          </a:p>
        </p:txBody>
      </p:sp>
      <p:pic>
        <p:nvPicPr>
          <p:cNvPr id="22533" name="Picture 5"/>
          <p:cNvPicPr>
            <a:picLocks noChangeAspect="1" noChangeArrowheads="1"/>
          </p:cNvPicPr>
          <p:nvPr/>
        </p:nvPicPr>
        <p:blipFill>
          <a:blip r:embed="rId3" cstate="print"/>
          <a:srcRect l="3334" t="4507" r="4249" b="3845"/>
          <a:stretch>
            <a:fillRect/>
          </a:stretch>
        </p:blipFill>
        <p:spPr bwMode="auto">
          <a:xfrm>
            <a:off x="1115615" y="548680"/>
            <a:ext cx="7497095" cy="5256584"/>
          </a:xfrm>
          <a:prstGeom prst="rect">
            <a:avLst/>
          </a:prstGeom>
          <a:ln>
            <a:noFill/>
          </a:ln>
          <a:effectLst>
            <a:outerShdw blurRad="190500" algn="tl" rotWithShape="0">
              <a:srgbClr val="000000">
                <a:alpha val="70000"/>
              </a:srgbClr>
            </a:outerShdw>
          </a:effec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988840"/>
            <a:ext cx="2952327" cy="221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188640"/>
            <a:ext cx="8229600" cy="1143000"/>
          </a:xfrm>
        </p:spPr>
        <p:txBody>
          <a:bodyPr/>
          <a:lstStyle/>
          <a:p>
            <a:pPr algn="ctr" fontAlgn="auto">
              <a:spcAft>
                <a:spcPts val="0"/>
              </a:spcAft>
              <a:defRPr/>
            </a:pPr>
            <a:r>
              <a:rPr lang="en-US" dirty="0"/>
              <a:t>Perspectives</a:t>
            </a:r>
          </a:p>
        </p:txBody>
      </p:sp>
      <p:sp>
        <p:nvSpPr>
          <p:cNvPr id="23555" name="Rectangle 3"/>
          <p:cNvSpPr>
            <a:spLocks noGrp="1" noChangeArrowheads="1"/>
          </p:cNvSpPr>
          <p:nvPr>
            <p:ph idx="1"/>
          </p:nvPr>
        </p:nvSpPr>
        <p:spPr>
          <a:xfrm>
            <a:off x="503238" y="1606029"/>
            <a:ext cx="8183562" cy="4703291"/>
          </a:xfrm>
        </p:spPr>
        <p:txBody>
          <a:bodyPr>
            <a:normAutofit/>
          </a:bodyPr>
          <a:lstStyle/>
          <a:p>
            <a:pPr>
              <a:lnSpc>
                <a:spcPct val="80000"/>
              </a:lnSpc>
            </a:pPr>
            <a:r>
              <a:rPr lang="en-US" sz="2000" dirty="0" smtClean="0"/>
              <a:t>Cultural approaches to ‘medical geography’</a:t>
            </a:r>
          </a:p>
          <a:p>
            <a:pPr>
              <a:lnSpc>
                <a:spcPct val="80000"/>
              </a:lnSpc>
            </a:pPr>
            <a:endParaRPr lang="en-US" sz="2000" dirty="0" smtClean="0"/>
          </a:p>
          <a:p>
            <a:pPr lvl="1">
              <a:lnSpc>
                <a:spcPct val="80000"/>
              </a:lnSpc>
            </a:pPr>
            <a:r>
              <a:rPr lang="en-US" dirty="0" smtClean="0"/>
              <a:t>Approaches</a:t>
            </a:r>
          </a:p>
          <a:p>
            <a:pPr lvl="2">
              <a:lnSpc>
                <a:spcPct val="80000"/>
              </a:lnSpc>
            </a:pPr>
            <a:r>
              <a:rPr lang="en-US" dirty="0" smtClean="0"/>
              <a:t>Therapeutic landscapes</a:t>
            </a:r>
          </a:p>
          <a:p>
            <a:pPr lvl="2">
              <a:lnSpc>
                <a:spcPct val="80000"/>
              </a:lnSpc>
            </a:pPr>
            <a:r>
              <a:rPr lang="en-US" dirty="0" smtClean="0"/>
              <a:t>Health promotion</a:t>
            </a:r>
          </a:p>
          <a:p>
            <a:pPr>
              <a:lnSpc>
                <a:spcPct val="80000"/>
              </a:lnSpc>
            </a:pPr>
            <a:endParaRPr lang="en-US" sz="2000" dirty="0" smtClean="0"/>
          </a:p>
          <a:p>
            <a:pPr lvl="1">
              <a:lnSpc>
                <a:spcPct val="80000"/>
              </a:lnSpc>
            </a:pPr>
            <a:r>
              <a:rPr lang="en-US" dirty="0" smtClean="0"/>
              <a:t>Assumptions</a:t>
            </a:r>
          </a:p>
          <a:p>
            <a:pPr lvl="2">
              <a:lnSpc>
                <a:spcPct val="80000"/>
              </a:lnSpc>
            </a:pPr>
            <a:r>
              <a:rPr lang="en-US" dirty="0" smtClean="0"/>
              <a:t>Reframe health in positive terms</a:t>
            </a:r>
          </a:p>
          <a:p>
            <a:pPr lvl="2">
              <a:lnSpc>
                <a:spcPct val="80000"/>
              </a:lnSpc>
            </a:pPr>
            <a:r>
              <a:rPr lang="en-US" dirty="0" smtClean="0"/>
              <a:t>‘Place’ important determinant of health</a:t>
            </a:r>
          </a:p>
          <a:p>
            <a:pPr>
              <a:lnSpc>
                <a:spcPct val="80000"/>
              </a:lnSpc>
              <a:buFont typeface="Wingdings" pitchFamily="2" charset="2"/>
              <a:buNone/>
            </a:pPr>
            <a:r>
              <a:rPr lang="en-US" sz="2000" dirty="0" smtClean="0"/>
              <a:t> </a:t>
            </a:r>
          </a:p>
          <a:p>
            <a:pPr lvl="1">
              <a:lnSpc>
                <a:spcPct val="80000"/>
              </a:lnSpc>
            </a:pPr>
            <a:r>
              <a:rPr lang="en-US" dirty="0" smtClean="0"/>
              <a:t>Examples: </a:t>
            </a:r>
            <a:r>
              <a:rPr lang="en-US" dirty="0" err="1" smtClean="0"/>
              <a:t>Hokianga</a:t>
            </a:r>
            <a:r>
              <a:rPr lang="en-US" dirty="0" smtClean="0"/>
              <a:t> district New Zealand - rural  health </a:t>
            </a:r>
            <a:r>
              <a:rPr lang="en-US" dirty="0" err="1" smtClean="0"/>
              <a:t>centres</a:t>
            </a:r>
            <a:r>
              <a:rPr lang="en-US" dirty="0" smtClean="0"/>
              <a:t> (Kearns, 1993); culturally sensitive health promotion (Manson-Singer et al., 1996)  </a:t>
            </a:r>
          </a:p>
          <a:p>
            <a:pPr>
              <a:lnSpc>
                <a:spcPct val="80000"/>
              </a:lnSpc>
            </a:pPr>
            <a:endParaRPr lang="en-US" sz="2000" dirty="0" smtClean="0"/>
          </a:p>
          <a:p>
            <a:pPr lvl="1">
              <a:lnSpc>
                <a:spcPct val="80000"/>
              </a:lnSpc>
            </a:pPr>
            <a:r>
              <a:rPr lang="en-US" dirty="0" smtClean="0"/>
              <a:t>Limitations: what about social constraints on human action?</a:t>
            </a:r>
          </a:p>
        </p:txBody>
      </p:sp>
      <p:sp>
        <p:nvSpPr>
          <p:cNvPr id="23556" name="Text Box 4"/>
          <p:cNvSpPr txBox="1">
            <a:spLocks noChangeArrowheads="1"/>
          </p:cNvSpPr>
          <p:nvPr/>
        </p:nvSpPr>
        <p:spPr bwMode="auto">
          <a:xfrm>
            <a:off x="2071670" y="6215082"/>
            <a:ext cx="6243637" cy="274638"/>
          </a:xfrm>
          <a:prstGeom prst="rect">
            <a:avLst/>
          </a:prstGeom>
          <a:noFill/>
          <a:ln w="9525">
            <a:noFill/>
            <a:miter lim="800000"/>
            <a:headEnd/>
            <a:tailEnd/>
          </a:ln>
        </p:spPr>
        <p:txBody>
          <a:bodyPr wrap="none">
            <a:spAutoFit/>
          </a:bodyPr>
          <a:lstStyle/>
          <a:p>
            <a:r>
              <a:rPr lang="en-US" sz="1200" dirty="0"/>
              <a:t>http://www.ingentaconnect.com/content/els/13538292/1998/00000004/00000004/art00033</a:t>
            </a:r>
          </a:p>
        </p:txBody>
      </p:sp>
      <p:pic>
        <p:nvPicPr>
          <p:cNvPr id="23557" name="Picture 5"/>
          <p:cNvPicPr>
            <a:picLocks noChangeAspect="1" noChangeArrowheads="1"/>
          </p:cNvPicPr>
          <p:nvPr/>
        </p:nvPicPr>
        <p:blipFill>
          <a:blip r:embed="rId3" cstate="print"/>
          <a:srcRect/>
          <a:stretch>
            <a:fillRect/>
          </a:stretch>
        </p:blipFill>
        <p:spPr bwMode="auto">
          <a:xfrm>
            <a:off x="6929454" y="1888232"/>
            <a:ext cx="1369809" cy="18288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pPr algn="ctr"/>
            <a:r>
              <a:rPr lang="en-US" dirty="0" smtClean="0"/>
              <a:t>The differences</a:t>
            </a:r>
            <a:endParaRPr lang="en-US" dirty="0"/>
          </a:p>
        </p:txBody>
      </p:sp>
      <p:sp>
        <p:nvSpPr>
          <p:cNvPr id="3" name="Content Placeholder 2"/>
          <p:cNvSpPr>
            <a:spLocks noGrp="1"/>
          </p:cNvSpPr>
          <p:nvPr>
            <p:ph idx="1"/>
          </p:nvPr>
        </p:nvSpPr>
        <p:spPr>
          <a:xfrm>
            <a:off x="457200" y="1600201"/>
            <a:ext cx="8229600" cy="2836912"/>
          </a:xfrm>
        </p:spPr>
        <p:txBody>
          <a:bodyPr/>
          <a:lstStyle/>
          <a:p>
            <a:r>
              <a:rPr lang="en-US" dirty="0" smtClean="0"/>
              <a:t>The discipline has traditionally been divided into two fairly distinct subjects: one examines the geographical factors which contribute to ill-health and disease (geographical epidemiology); whereas the other deals with geographical factors influencing the provision of and access to health services (geography of health care).</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1449603" y="4077071"/>
            <a:ext cx="2762357" cy="1846175"/>
          </a:xfrm>
          <a:prstGeom prst="rect">
            <a:avLst/>
          </a:prstGeom>
          <a:ln>
            <a:noFill/>
          </a:ln>
          <a:effectLst>
            <a:outerShdw blurRad="190500" algn="tl" rotWithShape="0">
              <a:srgbClr val="000000">
                <a:alpha val="70000"/>
              </a:srgbClr>
            </a:outerShdw>
          </a:effectLst>
        </p:spPr>
      </p:pic>
      <p:pic>
        <p:nvPicPr>
          <p:cNvPr id="5" name="Picture 9" descr="04f2"/>
          <p:cNvPicPr>
            <a:picLocks noChangeAspect="1" noChangeArrowheads="1"/>
          </p:cNvPicPr>
          <p:nvPr/>
        </p:nvPicPr>
        <p:blipFill>
          <a:blip r:embed="rId3" cstate="print"/>
          <a:srcRect/>
          <a:stretch>
            <a:fillRect/>
          </a:stretch>
        </p:blipFill>
        <p:spPr>
          <a:xfrm>
            <a:off x="5004048" y="3789040"/>
            <a:ext cx="2567651" cy="213420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ctr"/>
            <a:r>
              <a:rPr lang="en-US" dirty="0"/>
              <a:t>The differences</a:t>
            </a:r>
          </a:p>
        </p:txBody>
      </p:sp>
      <p:sp>
        <p:nvSpPr>
          <p:cNvPr id="3" name="Content Placeholder 2"/>
          <p:cNvSpPr>
            <a:spLocks noGrp="1"/>
          </p:cNvSpPr>
          <p:nvPr>
            <p:ph idx="1"/>
          </p:nvPr>
        </p:nvSpPr>
        <p:spPr>
          <a:xfrm>
            <a:off x="502920" y="1484784"/>
            <a:ext cx="8183880" cy="3539880"/>
          </a:xfrm>
        </p:spPr>
        <p:txBody>
          <a:bodyPr/>
          <a:lstStyle/>
          <a:p>
            <a:r>
              <a:rPr lang="en-US" sz="2400" dirty="0" smtClean="0"/>
              <a:t>Place versus space. Health geographers put the emphasis on place as opposed to space – that is, the unique characteristics of particular places as opposed to spatial variations and relationships.</a:t>
            </a:r>
          </a:p>
          <a:p>
            <a:r>
              <a:rPr lang="en-US" sz="2400" dirty="0" smtClean="0"/>
              <a:t>Geographical scale. There is a tendency for health geographers to focus on the relationship between people and their local contexts, as opposed to variations between places at a regional, national, or even international level.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896103"/>
            <a:ext cx="1970537" cy="14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006" t="34708"/>
          <a:stretch/>
        </p:blipFill>
        <p:spPr bwMode="auto">
          <a:xfrm>
            <a:off x="4932041" y="4896103"/>
            <a:ext cx="2652252" cy="14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ctr"/>
            <a:r>
              <a:rPr lang="en-US" dirty="0" smtClean="0"/>
              <a:t>The differences</a:t>
            </a:r>
            <a:endParaRPr lang="en-US" dirty="0"/>
          </a:p>
        </p:txBody>
      </p:sp>
      <p:sp>
        <p:nvSpPr>
          <p:cNvPr id="3" name="Content Placeholder 2"/>
          <p:cNvSpPr>
            <a:spLocks noGrp="1"/>
          </p:cNvSpPr>
          <p:nvPr>
            <p:ph idx="1"/>
          </p:nvPr>
        </p:nvSpPr>
        <p:spPr>
          <a:xfrm>
            <a:off x="502920" y="1435006"/>
            <a:ext cx="8183880" cy="3722186"/>
          </a:xfrm>
        </p:spPr>
        <p:txBody>
          <a:bodyPr/>
          <a:lstStyle/>
          <a:p>
            <a:r>
              <a:rPr lang="en-US" sz="2400" dirty="0" smtClean="0"/>
              <a:t>Qualitative versus quantitative research methodologies. ‘Pure’ health geographers tend to </a:t>
            </a:r>
            <a:r>
              <a:rPr lang="en-US" sz="2400" dirty="0" err="1" smtClean="0"/>
              <a:t>favour</a:t>
            </a:r>
            <a:r>
              <a:rPr lang="en-US" sz="2400" dirty="0" smtClean="0"/>
              <a:t> qualitative methodologies (e.g. in-depth interviews) as opposed to quantitative methodologies (e.g. statistical analysis of mortality or morbidity data).</a:t>
            </a:r>
          </a:p>
          <a:p>
            <a:r>
              <a:rPr lang="en-US" sz="2400" dirty="0" smtClean="0"/>
              <a:t>The centrality of social theory. Health geographers tend to be firmly rooted within social theory, whereas more traditional medical geographers tend to be more eclectic.</a:t>
            </a:r>
            <a:endParaRPr 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829341"/>
            <a:ext cx="1332000"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816085"/>
            <a:ext cx="1898809"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pPr algn="ctr"/>
            <a:r>
              <a:rPr lang="en-US" dirty="0" smtClean="0"/>
              <a:t>Geography and health</a:t>
            </a:r>
            <a:endParaRPr lang="en-US" dirty="0"/>
          </a:p>
        </p:txBody>
      </p:sp>
      <p:sp>
        <p:nvSpPr>
          <p:cNvPr id="3" name="Content Placeholder 2"/>
          <p:cNvSpPr>
            <a:spLocks noGrp="1"/>
          </p:cNvSpPr>
          <p:nvPr>
            <p:ph idx="1"/>
          </p:nvPr>
        </p:nvSpPr>
        <p:spPr>
          <a:xfrm>
            <a:off x="539552" y="1700808"/>
            <a:ext cx="8042144" cy="3888432"/>
          </a:xfrm>
        </p:spPr>
        <p:txBody>
          <a:bodyPr/>
          <a:lstStyle/>
          <a:p>
            <a:pPr marL="0" indent="0">
              <a:buNone/>
            </a:pPr>
            <a:r>
              <a:rPr lang="en-US" sz="2400" dirty="0" smtClean="0"/>
              <a:t>Early studies identified the differences in diseases experienced by people living at high versus low elevation. It was easily understood that those at living low elevations near waterways would be more prone to malaria than those at higher elevations or in drier, less humid areas. Though the reasons for these variations were not fully understood at the time, the study of this spatial distribution of disease is the beginnings of medical geography. (From </a:t>
            </a:r>
            <a:r>
              <a:rPr lang="en-US" sz="2400" dirty="0" err="1" smtClean="0"/>
              <a:t>About.com’s</a:t>
            </a:r>
            <a:r>
              <a:rPr lang="en-US" sz="2400" dirty="0" smtClean="0"/>
              <a:t> description of Medical Geography)</a:t>
            </a:r>
            <a:endParaRPr lang="en-US" sz="2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4964157"/>
            <a:ext cx="2729880" cy="120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ctr"/>
            <a:r>
              <a:rPr lang="en-CA" dirty="0" smtClean="0"/>
              <a:t>The similarities</a:t>
            </a:r>
            <a:endParaRPr lang="en-CA" dirty="0"/>
          </a:p>
        </p:txBody>
      </p:sp>
      <p:sp>
        <p:nvSpPr>
          <p:cNvPr id="3" name="Content Placeholder 2"/>
          <p:cNvSpPr>
            <a:spLocks noGrp="1"/>
          </p:cNvSpPr>
          <p:nvPr>
            <p:ph idx="1"/>
          </p:nvPr>
        </p:nvSpPr>
        <p:spPr>
          <a:xfrm>
            <a:off x="457200" y="1600200"/>
            <a:ext cx="8229600" cy="5069160"/>
          </a:xfrm>
        </p:spPr>
        <p:txBody>
          <a:bodyPr>
            <a:normAutofit/>
          </a:bodyPr>
          <a:lstStyle/>
          <a:p>
            <a:r>
              <a:rPr lang="en-CA" dirty="0"/>
              <a:t>Geographic research in health is often dichotomized between quantitative and qualitative methodologies, with quantitative studies closely aligned with epidemiology and qualitative studies aligned with medical sociology and social sciences. </a:t>
            </a:r>
            <a:r>
              <a:rPr lang="en-CA" dirty="0" smtClean="0"/>
              <a:t/>
            </a:r>
            <a:br>
              <a:rPr lang="en-CA" dirty="0" smtClean="0"/>
            </a:br>
            <a:r>
              <a:rPr lang="en-CA" dirty="0" smtClean="0"/>
              <a:t/>
            </a:r>
            <a:br>
              <a:rPr lang="en-CA" dirty="0" smtClean="0"/>
            </a:br>
            <a:r>
              <a:rPr lang="en-CA" dirty="0" smtClean="0"/>
              <a:t>Although </a:t>
            </a:r>
            <a:r>
              <a:rPr lang="en-CA" dirty="0"/>
              <a:t>differences in approach are important for the assessment of complex problems, these methodologies share a common theme: the role of place and space in health.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856" y="4437112"/>
            <a:ext cx="1251591" cy="194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093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ctr"/>
            <a:r>
              <a:rPr lang="en-CA" b="0" dirty="0"/>
              <a:t>The similarities</a:t>
            </a:r>
          </a:p>
        </p:txBody>
      </p:sp>
      <p:sp>
        <p:nvSpPr>
          <p:cNvPr id="3" name="Content Placeholder 2"/>
          <p:cNvSpPr>
            <a:spLocks noGrp="1"/>
          </p:cNvSpPr>
          <p:nvPr>
            <p:ph idx="1"/>
          </p:nvPr>
        </p:nvSpPr>
        <p:spPr>
          <a:xfrm>
            <a:off x="457200" y="1340768"/>
            <a:ext cx="8229600" cy="5517232"/>
          </a:xfrm>
        </p:spPr>
        <p:txBody>
          <a:bodyPr>
            <a:normAutofit/>
          </a:bodyPr>
          <a:lstStyle/>
          <a:p>
            <a:pPr marL="0" indent="0">
              <a:buNone/>
            </a:pPr>
            <a:r>
              <a:rPr lang="en-CA" dirty="0" smtClean="0"/>
              <a:t>For </a:t>
            </a:r>
            <a:r>
              <a:rPr lang="en-CA" dirty="0"/>
              <a:t>example, a quantitative study of an outbreak of an infectious disease such as mumps might focus on spatial modelling of disease diffusion, whereas a qualitative investigation might focus on socio-cultural influences on vaccination uptake within communities, the characteristics of which have been defined within an epidemiology–health geography framework. </a:t>
            </a:r>
            <a:r>
              <a:rPr lang="en-CA" dirty="0" smtClean="0"/>
              <a:t/>
            </a:r>
            <a:br>
              <a:rPr lang="en-CA" dirty="0" smtClean="0"/>
            </a:br>
            <a:r>
              <a:rPr lang="en-CA" dirty="0" smtClean="0"/>
              <a:t/>
            </a:r>
            <a:br>
              <a:rPr lang="en-CA" dirty="0" smtClean="0"/>
            </a:br>
            <a:r>
              <a:rPr lang="en-CA" dirty="0" smtClean="0"/>
              <a:t>Often</a:t>
            </a:r>
            <a:r>
              <a:rPr lang="en-CA" dirty="0"/>
              <a:t>, health geographers will combine quantitative and qualitative methods in complimentary mixed-methods approaches. Geographers contribute to </a:t>
            </a:r>
            <a:r>
              <a:rPr lang="en-CA" dirty="0" smtClean="0"/>
              <a:t>methodological </a:t>
            </a:r>
            <a:r>
              <a:rPr lang="en-CA" dirty="0"/>
              <a:t>developments that are useful in health research, including multi-level statistical models, cluster analysis and geographically weighted regression analysis</a:t>
            </a:r>
          </a:p>
        </p:txBody>
      </p:sp>
    </p:spTree>
    <p:extLst>
      <p:ext uri="{BB962C8B-B14F-4D97-AF65-F5344CB8AC3E}">
        <p14:creationId xmlns:p14="http://schemas.microsoft.com/office/powerpoint/2010/main" val="171779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n-CA" dirty="0" smtClean="0"/>
              <a:t>Examples of Health Geography Studies</a:t>
            </a:r>
            <a:endParaRPr lang="en-CA" dirty="0"/>
          </a:p>
        </p:txBody>
      </p:sp>
      <p:sp>
        <p:nvSpPr>
          <p:cNvPr id="3" name="Content Placeholder 2"/>
          <p:cNvSpPr>
            <a:spLocks noGrp="1"/>
          </p:cNvSpPr>
          <p:nvPr>
            <p:ph idx="1"/>
          </p:nvPr>
        </p:nvSpPr>
        <p:spPr>
          <a:xfrm>
            <a:off x="467544" y="6162303"/>
            <a:ext cx="8229600" cy="532656"/>
          </a:xfrm>
        </p:spPr>
        <p:txBody>
          <a:bodyPr/>
          <a:lstStyle/>
          <a:p>
            <a:r>
              <a:rPr lang="en-CA" i="1" dirty="0"/>
              <a:t>Dr. Trevor </a:t>
            </a:r>
            <a:r>
              <a:rPr lang="en-CA" i="1" dirty="0" err="1"/>
              <a:t>Dummer</a:t>
            </a:r>
            <a:r>
              <a:rPr lang="en-CA" i="1" dirty="0"/>
              <a:t>, </a:t>
            </a:r>
            <a:r>
              <a:rPr lang="en-CA" i="1" dirty="0" smtClean="0"/>
              <a:t> CMAJ </a:t>
            </a:r>
            <a:r>
              <a:rPr lang="en-CA" i="1" dirty="0"/>
              <a:t>April 22, 2008 vol. 178 no. 9</a:t>
            </a:r>
            <a:endParaRPr lang="en-CA"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13"/>
          <a:stretch/>
        </p:blipFill>
        <p:spPr bwMode="auto">
          <a:xfrm>
            <a:off x="467544" y="1628800"/>
            <a:ext cx="7981950" cy="396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854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fontAlgn="auto">
              <a:spcAft>
                <a:spcPts val="0"/>
              </a:spcAft>
              <a:defRPr/>
            </a:pPr>
            <a:r>
              <a:rPr lang="en-US" dirty="0"/>
              <a:t>Health Geography</a:t>
            </a:r>
          </a:p>
        </p:txBody>
      </p:sp>
      <p:sp>
        <p:nvSpPr>
          <p:cNvPr id="24579" name="Rectangle 3"/>
          <p:cNvSpPr>
            <a:spLocks noGrp="1" noChangeArrowheads="1"/>
          </p:cNvSpPr>
          <p:nvPr>
            <p:ph idx="1"/>
          </p:nvPr>
        </p:nvSpPr>
        <p:spPr>
          <a:xfrm>
            <a:off x="503238" y="1473423"/>
            <a:ext cx="8183562" cy="4187825"/>
          </a:xfrm>
        </p:spPr>
        <p:txBody>
          <a:bodyPr/>
          <a:lstStyle/>
          <a:p>
            <a:r>
              <a:rPr lang="en-US" sz="2700" dirty="0" smtClean="0"/>
              <a:t>Conclusion</a:t>
            </a:r>
          </a:p>
          <a:p>
            <a:pPr>
              <a:buFont typeface="Wingdings" pitchFamily="2" charset="2"/>
              <a:buNone/>
            </a:pPr>
            <a:r>
              <a:rPr lang="en-US" sz="2700" dirty="0" smtClean="0"/>
              <a:t> </a:t>
            </a:r>
          </a:p>
          <a:p>
            <a:pPr lvl="1"/>
            <a:r>
              <a:rPr lang="en-US" sz="2200" dirty="0" smtClean="0"/>
              <a:t>‘medical geography’ = too narrow for some – ‘health geography’ preferred</a:t>
            </a:r>
          </a:p>
          <a:p>
            <a:pPr lvl="1"/>
            <a:r>
              <a:rPr lang="en-US" sz="2200" dirty="0" smtClean="0"/>
              <a:t>Now, much more in tune with debates in social theory and policy</a:t>
            </a:r>
          </a:p>
          <a:p>
            <a:pPr>
              <a:buFont typeface="Wingdings" pitchFamily="2" charset="2"/>
              <a:buNone/>
            </a:pPr>
            <a:endParaRPr lang="en-US" sz="2700" dirty="0" smtClean="0"/>
          </a:p>
          <a:p>
            <a:r>
              <a:rPr lang="en-US" sz="2700" dirty="0" smtClean="0"/>
              <a:t>Special role for ‘place’ - physical space, place in the world, sense of place, cultural space</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30142"/>
            <a:ext cx="217170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5230142"/>
            <a:ext cx="2538412"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11" name="Object 15"/>
          <p:cNvGraphicFramePr>
            <a:graphicFrameLocks noChangeAspect="1"/>
          </p:cNvGraphicFramePr>
          <p:nvPr>
            <p:extLst>
              <p:ext uri="{D42A27DB-BD31-4B8C-83A1-F6EECF244321}">
                <p14:modId xmlns:p14="http://schemas.microsoft.com/office/powerpoint/2010/main" val="3540399273"/>
              </p:ext>
            </p:extLst>
          </p:nvPr>
        </p:nvGraphicFramePr>
        <p:xfrm>
          <a:off x="1757530" y="476672"/>
          <a:ext cx="5694790" cy="5594945"/>
        </p:xfrm>
        <a:graphic>
          <a:graphicData uri="http://schemas.openxmlformats.org/presentationml/2006/ole">
            <mc:AlternateContent xmlns:mc="http://schemas.openxmlformats.org/markup-compatibility/2006">
              <mc:Choice xmlns:v="urn:schemas-microsoft-com:vml" Requires="v">
                <p:oleObj spid="_x0000_s1026" name="Paint Shop Pro Image" r:id="rId3" imgW="6190244" imgH="6078049" progId="">
                  <p:embed/>
                </p:oleObj>
              </mc:Choice>
              <mc:Fallback>
                <p:oleObj name="Paint Shop Pro Image" r:id="rId3" imgW="6190244" imgH="607804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530" y="476672"/>
                        <a:ext cx="5694790" cy="5594945"/>
                      </a:xfrm>
                      <a:prstGeom prst="rect">
                        <a:avLst/>
                      </a:prstGeom>
                      <a:noFill/>
                      <a:ln w="19050">
                        <a:solidFill>
                          <a:schemeClr val="tx1"/>
                        </a:solidFill>
                        <a:miter lim="800000"/>
                        <a:headEnd/>
                        <a:tailEnd/>
                      </a:ln>
                      <a:effectLst>
                        <a:outerShdw dist="107763"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1396922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lstStyle/>
          <a:p>
            <a:pPr algn="ctr"/>
            <a:r>
              <a:rPr lang="en-US" dirty="0" smtClean="0"/>
              <a:t>Geography and health</a:t>
            </a:r>
            <a:endParaRPr lang="en-US" dirty="0"/>
          </a:p>
        </p:txBody>
      </p:sp>
      <p:sp>
        <p:nvSpPr>
          <p:cNvPr id="3" name="Content Placeholder 2"/>
          <p:cNvSpPr>
            <a:spLocks noGrp="1"/>
          </p:cNvSpPr>
          <p:nvPr>
            <p:ph idx="1"/>
          </p:nvPr>
        </p:nvSpPr>
        <p:spPr/>
        <p:txBody>
          <a:bodyPr/>
          <a:lstStyle/>
          <a:p>
            <a:pPr marL="0" indent="0">
              <a:buNone/>
            </a:pPr>
            <a:r>
              <a:rPr lang="en-US" sz="2400" dirty="0" smtClean="0"/>
              <a:t>Exploratory spatial analysis of children's eating habits in Liverpool, United Kingdom. The use of a geographic approach for analyzing, mapping and integrating different data sets allows data to be explored in a novel way.</a:t>
            </a:r>
            <a:endParaRPr lang="en-US" sz="2400" dirty="0"/>
          </a:p>
        </p:txBody>
      </p:sp>
      <p:pic>
        <p:nvPicPr>
          <p:cNvPr id="50178" name="Picture 2"/>
          <p:cNvPicPr>
            <a:picLocks noChangeAspect="1" noChangeArrowheads="1"/>
          </p:cNvPicPr>
          <p:nvPr/>
        </p:nvPicPr>
        <p:blipFill>
          <a:blip r:embed="rId3" cstate="print"/>
          <a:srcRect/>
          <a:stretch>
            <a:fillRect/>
          </a:stretch>
        </p:blipFill>
        <p:spPr bwMode="auto">
          <a:xfrm>
            <a:off x="2339752" y="3284984"/>
            <a:ext cx="4191000" cy="291465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pPr algn="ctr"/>
            <a:r>
              <a:rPr lang="en-US" dirty="0" smtClean="0"/>
              <a:t>Geography and health</a:t>
            </a:r>
            <a:endParaRPr lang="en-US" dirty="0"/>
          </a:p>
        </p:txBody>
      </p:sp>
      <p:pic>
        <p:nvPicPr>
          <p:cNvPr id="48130" name="Picture 2"/>
          <p:cNvPicPr>
            <a:picLocks noChangeAspect="1" noChangeArrowheads="1"/>
          </p:cNvPicPr>
          <p:nvPr/>
        </p:nvPicPr>
        <p:blipFill>
          <a:blip r:embed="rId3" cstate="print"/>
          <a:srcRect/>
          <a:stretch>
            <a:fillRect/>
          </a:stretch>
        </p:blipFill>
        <p:spPr bwMode="auto">
          <a:xfrm>
            <a:off x="1763688" y="1392285"/>
            <a:ext cx="5688632" cy="484502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188640"/>
            <a:ext cx="8229600" cy="1143000"/>
          </a:xfrm>
        </p:spPr>
        <p:txBody>
          <a:bodyPr/>
          <a:lstStyle/>
          <a:p>
            <a:pPr algn="ctr" fontAlgn="auto">
              <a:spcAft>
                <a:spcPts val="0"/>
              </a:spcAft>
              <a:defRPr/>
            </a:pPr>
            <a:r>
              <a:rPr lang="en-US" dirty="0"/>
              <a:t>Medical Geography</a:t>
            </a:r>
          </a:p>
        </p:txBody>
      </p:sp>
      <p:sp>
        <p:nvSpPr>
          <p:cNvPr id="7171" name="Rectangle 3"/>
          <p:cNvSpPr>
            <a:spLocks noGrp="1" noChangeArrowheads="1"/>
          </p:cNvSpPr>
          <p:nvPr>
            <p:ph idx="1"/>
          </p:nvPr>
        </p:nvSpPr>
        <p:spPr>
          <a:xfrm>
            <a:off x="460375" y="1401415"/>
            <a:ext cx="7969277" cy="4187825"/>
          </a:xfrm>
        </p:spPr>
        <p:txBody>
          <a:bodyPr/>
          <a:lstStyle/>
          <a:p>
            <a:pPr>
              <a:lnSpc>
                <a:spcPct val="90000"/>
              </a:lnSpc>
            </a:pPr>
            <a:r>
              <a:rPr lang="en-US" dirty="0" smtClean="0"/>
              <a:t>In order to understand </a:t>
            </a:r>
            <a:r>
              <a:rPr lang="en-US" dirty="0" smtClean="0">
                <a:solidFill>
                  <a:schemeClr val="accent2">
                    <a:lumMod val="20000"/>
                    <a:lumOff val="80000"/>
                  </a:schemeClr>
                </a:solidFill>
              </a:rPr>
              <a:t>health geography </a:t>
            </a:r>
            <a:r>
              <a:rPr lang="en-US" dirty="0" smtClean="0"/>
              <a:t>we should first consider the past, when </a:t>
            </a:r>
            <a:r>
              <a:rPr lang="en-US" dirty="0" smtClean="0">
                <a:solidFill>
                  <a:schemeClr val="accent2">
                    <a:lumMod val="20000"/>
                    <a:lumOff val="80000"/>
                  </a:schemeClr>
                </a:solidFill>
              </a:rPr>
              <a:t>medical geography </a:t>
            </a:r>
            <a:r>
              <a:rPr lang="en-US" dirty="0" smtClean="0"/>
              <a:t>was the norm.</a:t>
            </a:r>
          </a:p>
          <a:p>
            <a:pPr>
              <a:lnSpc>
                <a:spcPct val="90000"/>
              </a:lnSpc>
            </a:pPr>
            <a:endParaRPr lang="en-US" dirty="0" smtClean="0">
              <a:solidFill>
                <a:schemeClr val="accent2">
                  <a:lumMod val="20000"/>
                  <a:lumOff val="80000"/>
                </a:schemeClr>
              </a:solidFill>
            </a:endParaRPr>
          </a:p>
          <a:p>
            <a:pPr>
              <a:lnSpc>
                <a:spcPct val="90000"/>
              </a:lnSpc>
            </a:pPr>
            <a:r>
              <a:rPr lang="en-US" dirty="0" smtClean="0"/>
              <a:t>Some definitions of medical geography:</a:t>
            </a:r>
          </a:p>
          <a:p>
            <a:pPr>
              <a:lnSpc>
                <a:spcPct val="90000"/>
              </a:lnSpc>
              <a:buFont typeface="Wingdings" pitchFamily="2" charset="2"/>
              <a:buNone/>
            </a:pPr>
            <a:r>
              <a:rPr lang="en-US" sz="2200" dirty="0" smtClean="0"/>
              <a:t> </a:t>
            </a:r>
          </a:p>
          <a:p>
            <a:pPr lvl="1">
              <a:lnSpc>
                <a:spcPct val="90000"/>
              </a:lnSpc>
            </a:pPr>
            <a:r>
              <a:rPr lang="en-US" sz="2400" dirty="0" smtClean="0"/>
              <a:t>Medical geography is the application of </a:t>
            </a:r>
            <a:br>
              <a:rPr lang="en-US" sz="2400" dirty="0" smtClean="0"/>
            </a:br>
            <a:r>
              <a:rPr lang="en-US" sz="2400" dirty="0" smtClean="0"/>
              <a:t>geographical perspectives and methods </a:t>
            </a:r>
            <a:br>
              <a:rPr lang="en-US" sz="2400" dirty="0" smtClean="0"/>
            </a:br>
            <a:r>
              <a:rPr lang="en-US" sz="2400" dirty="0" smtClean="0"/>
              <a:t>to the study of health, disease and </a:t>
            </a:r>
            <a:br>
              <a:rPr lang="en-US" sz="2400" dirty="0" smtClean="0"/>
            </a:br>
            <a:r>
              <a:rPr lang="en-US" sz="2400" dirty="0" smtClean="0"/>
              <a:t>health care.</a:t>
            </a:r>
          </a:p>
          <a:p>
            <a:pPr>
              <a:lnSpc>
                <a:spcPct val="90000"/>
              </a:lnSpc>
              <a:buFont typeface="Wingdings" pitchFamily="2" charset="2"/>
              <a:buNone/>
            </a:pPr>
            <a:r>
              <a:rPr lang="en-US" sz="2200" dirty="0" smtClean="0"/>
              <a:t> </a:t>
            </a:r>
          </a:p>
          <a:p>
            <a:pPr lvl="2">
              <a:lnSpc>
                <a:spcPct val="90000"/>
              </a:lnSpc>
            </a:pPr>
            <a:r>
              <a:rPr lang="en-US" sz="1800" dirty="0" smtClean="0"/>
              <a:t>Johnston et al., (1994) Dictionary of Human Geography, p.374.</a:t>
            </a:r>
          </a:p>
        </p:txBody>
      </p:sp>
      <p:pic>
        <p:nvPicPr>
          <p:cNvPr id="7172" name="Picture 4"/>
          <p:cNvPicPr>
            <a:picLocks noChangeAspect="1" noChangeArrowheads="1"/>
          </p:cNvPicPr>
          <p:nvPr/>
        </p:nvPicPr>
        <p:blipFill>
          <a:blip r:embed="rId2" cstate="print"/>
          <a:srcRect/>
          <a:stretch>
            <a:fillRect/>
          </a:stretch>
        </p:blipFill>
        <p:spPr bwMode="auto">
          <a:xfrm>
            <a:off x="6783595" y="5445224"/>
            <a:ext cx="1584000" cy="1118700"/>
          </a:xfrm>
          <a:prstGeom prst="rect">
            <a:avLst/>
          </a:prstGeom>
          <a:ln>
            <a:noFill/>
          </a:ln>
          <a:effectLst>
            <a:outerShdw blurRad="190500" algn="tl" rotWithShape="0">
              <a:srgbClr val="000000">
                <a:alpha val="70000"/>
              </a:srgbClr>
            </a:outerShdw>
          </a:effec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595" y="2276872"/>
            <a:ext cx="1584000" cy="238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Medical Geography</a:t>
            </a:r>
          </a:p>
        </p:txBody>
      </p:sp>
      <p:sp>
        <p:nvSpPr>
          <p:cNvPr id="54275" name="Rectangle 3"/>
          <p:cNvSpPr>
            <a:spLocks noGrp="1" noChangeArrowheads="1"/>
          </p:cNvSpPr>
          <p:nvPr>
            <p:ph idx="1"/>
          </p:nvPr>
        </p:nvSpPr>
        <p:spPr>
          <a:xfrm>
            <a:off x="285720" y="1401415"/>
            <a:ext cx="8001056" cy="4691881"/>
          </a:xfrm>
        </p:spPr>
        <p:txBody>
          <a:bodyPr>
            <a:normAutofit/>
          </a:bodyPr>
          <a:lstStyle/>
          <a:p>
            <a:pPr marL="548640" lvl="1" indent="-201168" fontAlgn="auto">
              <a:spcAft>
                <a:spcPts val="0"/>
              </a:spcAft>
              <a:buFont typeface="Verdana"/>
              <a:buChar char="◦"/>
              <a:defRPr/>
            </a:pPr>
            <a:r>
              <a:rPr lang="en-US" sz="2400" dirty="0"/>
              <a:t>Medical geography uses the concepts and techniques of the discipline of geography to investigate health-related topics. </a:t>
            </a:r>
          </a:p>
          <a:p>
            <a:pPr marL="265176" indent="-265176" fontAlgn="auto">
              <a:spcAft>
                <a:spcPts val="0"/>
              </a:spcAft>
              <a:buFont typeface="Wingdings" pitchFamily="2" charset="2"/>
              <a:buNone/>
              <a:defRPr/>
            </a:pPr>
            <a:r>
              <a:rPr lang="en-US" dirty="0"/>
              <a:t> </a:t>
            </a:r>
          </a:p>
          <a:p>
            <a:pPr marL="548640" lvl="1" indent="-201168" fontAlgn="auto">
              <a:spcAft>
                <a:spcPts val="0"/>
              </a:spcAft>
              <a:buFont typeface="Verdana"/>
              <a:buChar char="◦"/>
              <a:defRPr/>
            </a:pPr>
            <a:r>
              <a:rPr lang="en-US" sz="2400" dirty="0"/>
              <a:t>Subjects are viewed in holistic terms within a variety of cultural systems and a diverse biosphere.  Drawing freely from the facts, concepts and techniques of other social, physical, and biological sciences, medical geography is an integrative, multi-stranded </a:t>
            </a:r>
            <a:r>
              <a:rPr lang="en-US" sz="2400" dirty="0" err="1"/>
              <a:t>subdiscipline</a:t>
            </a:r>
            <a:r>
              <a:rPr lang="en-US" sz="2400" dirty="0"/>
              <a:t> that has room within its broad scope for a wide range of specialist contributions.</a:t>
            </a:r>
          </a:p>
          <a:p>
            <a:pPr marL="548640" lvl="1" indent="-201168" fontAlgn="auto">
              <a:spcAft>
                <a:spcPts val="0"/>
              </a:spcAft>
              <a:buFont typeface="Wingdings" pitchFamily="2" charset="2"/>
              <a:buNone/>
              <a:defRPr/>
            </a:pPr>
            <a:endParaRPr lang="en-US" sz="2000" dirty="0"/>
          </a:p>
          <a:p>
            <a:pPr marL="786384" lvl="2" indent="-182880" fontAlgn="auto">
              <a:spcAft>
                <a:spcPts val="0"/>
              </a:spcAft>
              <a:buClr>
                <a:schemeClr val="accent2">
                  <a:tint val="85000"/>
                  <a:satMod val="285000"/>
                </a:schemeClr>
              </a:buClr>
              <a:buFont typeface="Wingdings 2"/>
              <a:buChar char=""/>
              <a:defRPr/>
            </a:pPr>
            <a:r>
              <a:rPr lang="en-US" sz="1800" dirty="0"/>
              <a:t>Mead and </a:t>
            </a:r>
            <a:r>
              <a:rPr lang="en-US" sz="1800" dirty="0" err="1"/>
              <a:t>Earickson</a:t>
            </a:r>
            <a:r>
              <a:rPr lang="en-US" sz="1800" dirty="0"/>
              <a:t> (2000) Medical Geography,  </a:t>
            </a:r>
            <a:r>
              <a:rPr lang="en-US" sz="1800" dirty="0" smtClean="0"/>
              <a:t>p.1</a:t>
            </a:r>
            <a:endParaRPr lang="en-US" sz="18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030" y="5013176"/>
            <a:ext cx="1111434"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116632"/>
            <a:ext cx="8229600" cy="1143000"/>
          </a:xfrm>
        </p:spPr>
        <p:txBody>
          <a:bodyPr/>
          <a:lstStyle/>
          <a:p>
            <a:pPr algn="ctr" fontAlgn="auto">
              <a:spcAft>
                <a:spcPts val="0"/>
              </a:spcAft>
              <a:defRPr/>
            </a:pPr>
            <a:r>
              <a:rPr lang="en-US" dirty="0"/>
              <a:t>Health Geography</a:t>
            </a:r>
          </a:p>
        </p:txBody>
      </p:sp>
      <p:sp>
        <p:nvSpPr>
          <p:cNvPr id="9219" name="Rectangle 3"/>
          <p:cNvSpPr>
            <a:spLocks noGrp="1" noChangeArrowheads="1"/>
          </p:cNvSpPr>
          <p:nvPr>
            <p:ph idx="1"/>
          </p:nvPr>
        </p:nvSpPr>
        <p:spPr>
          <a:xfrm>
            <a:off x="500063" y="1689447"/>
            <a:ext cx="7858151" cy="4691881"/>
          </a:xfrm>
        </p:spPr>
        <p:txBody>
          <a:bodyPr>
            <a:normAutofit/>
          </a:bodyPr>
          <a:lstStyle/>
          <a:p>
            <a:pPr>
              <a:lnSpc>
                <a:spcPct val="80000"/>
              </a:lnSpc>
            </a:pPr>
            <a:r>
              <a:rPr lang="en-US" dirty="0" smtClean="0"/>
              <a:t>The new generation of health geographers, in reaction to the previous medical geographer's view of the discipline, state:</a:t>
            </a:r>
          </a:p>
          <a:p>
            <a:pPr>
              <a:lnSpc>
                <a:spcPct val="80000"/>
              </a:lnSpc>
            </a:pPr>
            <a:endParaRPr lang="en-US" dirty="0" smtClean="0"/>
          </a:p>
          <a:p>
            <a:pPr lvl="1">
              <a:lnSpc>
                <a:spcPct val="80000"/>
              </a:lnSpc>
            </a:pPr>
            <a:r>
              <a:rPr lang="en-US" sz="2400" dirty="0" smtClean="0"/>
              <a:t>Our reply is that this dominant ‘biomedical’ viewpoint is both flawed and limited. </a:t>
            </a:r>
          </a:p>
          <a:p>
            <a:pPr>
              <a:lnSpc>
                <a:spcPct val="80000"/>
              </a:lnSpc>
              <a:buFont typeface="Wingdings" pitchFamily="2" charset="2"/>
              <a:buNone/>
            </a:pPr>
            <a:r>
              <a:rPr lang="en-US" dirty="0" smtClean="0"/>
              <a:t> </a:t>
            </a:r>
          </a:p>
          <a:p>
            <a:pPr lvl="1">
              <a:lnSpc>
                <a:spcPct val="80000"/>
              </a:lnSpc>
            </a:pPr>
            <a:r>
              <a:rPr lang="en-US" sz="2400" dirty="0" smtClean="0"/>
              <a:t>There is an urgent need to ‘go outside the body,’ to develop an alternative social and environmental perspective on health in which geography can play an important part, along with other social sciences.</a:t>
            </a:r>
          </a:p>
          <a:p>
            <a:pPr>
              <a:lnSpc>
                <a:spcPct val="80000"/>
              </a:lnSpc>
              <a:buFont typeface="Wingdings" pitchFamily="2" charset="2"/>
              <a:buNone/>
            </a:pPr>
            <a:r>
              <a:rPr lang="en-US" sz="2200" dirty="0" smtClean="0"/>
              <a:t> </a:t>
            </a:r>
          </a:p>
          <a:p>
            <a:pPr lvl="2">
              <a:lnSpc>
                <a:spcPct val="80000"/>
              </a:lnSpc>
            </a:pPr>
            <a:r>
              <a:rPr lang="en-US" sz="1800" dirty="0" smtClean="0"/>
              <a:t>Jones and Moon (1989) Health, Disease and </a:t>
            </a:r>
            <a:br>
              <a:rPr lang="en-US" sz="1800" dirty="0" smtClean="0"/>
            </a:br>
            <a:r>
              <a:rPr lang="en-US" sz="1800" dirty="0" smtClean="0"/>
              <a:t>Society: An Introduction to Medical Geography, </a:t>
            </a:r>
            <a:br>
              <a:rPr lang="en-US" sz="1800" dirty="0" smtClean="0"/>
            </a:br>
            <a:r>
              <a:rPr lang="en-US" sz="1800" dirty="0" smtClean="0"/>
              <a:t>p 1.</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725144"/>
            <a:ext cx="1208088" cy="1620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3614</TotalTime>
  <Words>3725</Words>
  <Application>Microsoft Office PowerPoint</Application>
  <PresentationFormat>On-screen Show (4:3)</PresentationFormat>
  <Paragraphs>282</Paragraphs>
  <Slides>33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Thatch</vt:lpstr>
      <vt:lpstr>Paint Shop Pro Image</vt:lpstr>
      <vt:lpstr>GIS and Health Geography</vt:lpstr>
      <vt:lpstr>Why Geography and Health?</vt:lpstr>
      <vt:lpstr>Geography and health</vt:lpstr>
      <vt:lpstr>PowerPoint Presentation</vt:lpstr>
      <vt:lpstr>Geography and health</vt:lpstr>
      <vt:lpstr>Geography and health</vt:lpstr>
      <vt:lpstr>Medical Geography</vt:lpstr>
      <vt:lpstr>Medical Geography</vt:lpstr>
      <vt:lpstr>Health Geography</vt:lpstr>
      <vt:lpstr>Health Geography</vt:lpstr>
      <vt:lpstr>Health Geography</vt:lpstr>
      <vt:lpstr>Perspectives</vt:lpstr>
      <vt:lpstr>Perspectives</vt:lpstr>
      <vt:lpstr>Perspectives</vt:lpstr>
      <vt:lpstr>Perspectives</vt:lpstr>
      <vt:lpstr>US Cancer Atlas</vt:lpstr>
      <vt:lpstr>Perspectives</vt:lpstr>
      <vt:lpstr>Patterns of utilization</vt:lpstr>
      <vt:lpstr>Health care service provision</vt:lpstr>
      <vt:lpstr>Perspectives</vt:lpstr>
      <vt:lpstr>Environmental justice</vt:lpstr>
      <vt:lpstr>Environmental justice</vt:lpstr>
      <vt:lpstr>Perspectives</vt:lpstr>
      <vt:lpstr>Socio-economic factors</vt:lpstr>
      <vt:lpstr>PowerPoint Presentation</vt:lpstr>
      <vt:lpstr>Perspectives</vt:lpstr>
      <vt:lpstr>The differences</vt:lpstr>
      <vt:lpstr>The differences</vt:lpstr>
      <vt:lpstr>The differences</vt:lpstr>
      <vt:lpstr>The similarities</vt:lpstr>
      <vt:lpstr>The similarities</vt:lpstr>
      <vt:lpstr>Examples of Health Geography Studies</vt:lpstr>
      <vt:lpstr>Health Geography</vt:lpstr>
    </vt:vector>
  </TitlesOfParts>
  <Company>Univ of British Columbia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Brian Klinkenberg</dc:creator>
  <cp:lastModifiedBy>Brian Klinkenberg</cp:lastModifiedBy>
  <cp:revision>85</cp:revision>
  <cp:lastPrinted>2011-03-07T21:45:00Z</cp:lastPrinted>
  <dcterms:created xsi:type="dcterms:W3CDTF">2008-02-11T04:41:51Z</dcterms:created>
  <dcterms:modified xsi:type="dcterms:W3CDTF">2012-03-05T06:15:42Z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